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98" r:id="rId3"/>
    <p:sldId id="299" r:id="rId4"/>
    <p:sldId id="260" r:id="rId5"/>
    <p:sldId id="261" r:id="rId6"/>
    <p:sldId id="258" r:id="rId7"/>
    <p:sldId id="321" r:id="rId8"/>
    <p:sldId id="322" r:id="rId9"/>
    <p:sldId id="318" r:id="rId10"/>
    <p:sldId id="317" r:id="rId11"/>
    <p:sldId id="323" r:id="rId12"/>
    <p:sldId id="324" r:id="rId13"/>
    <p:sldId id="327" r:id="rId14"/>
    <p:sldId id="329" r:id="rId15"/>
    <p:sldId id="328" r:id="rId16"/>
    <p:sldId id="326" r:id="rId17"/>
    <p:sldId id="330" r:id="rId18"/>
    <p:sldId id="331" r:id="rId19"/>
    <p:sldId id="325" r:id="rId20"/>
    <p:sldId id="270" r:id="rId21"/>
    <p:sldId id="271" r:id="rId22"/>
    <p:sldId id="264" r:id="rId23"/>
    <p:sldId id="273" r:id="rId24"/>
    <p:sldId id="276" r:id="rId25"/>
    <p:sldId id="339" r:id="rId26"/>
    <p:sldId id="340" r:id="rId27"/>
    <p:sldId id="274" r:id="rId28"/>
    <p:sldId id="334" r:id="rId29"/>
    <p:sldId id="335" r:id="rId30"/>
    <p:sldId id="336" r:id="rId31"/>
    <p:sldId id="337" r:id="rId32"/>
    <p:sldId id="338" r:id="rId33"/>
    <p:sldId id="332" r:id="rId34"/>
    <p:sldId id="333" r:id="rId35"/>
    <p:sldId id="275" r:id="rId36"/>
    <p:sldId id="279" r:id="rId37"/>
    <p:sldId id="280" r:id="rId38"/>
    <p:sldId id="281" r:id="rId39"/>
    <p:sldId id="283" r:id="rId40"/>
    <p:sldId id="288" r:id="rId41"/>
    <p:sldId id="348" r:id="rId42"/>
    <p:sldId id="347" r:id="rId43"/>
    <p:sldId id="349" r:id="rId44"/>
    <p:sldId id="350" r:id="rId45"/>
    <p:sldId id="351" r:id="rId46"/>
    <p:sldId id="352" r:id="rId47"/>
    <p:sldId id="342" r:id="rId48"/>
    <p:sldId id="341" r:id="rId49"/>
    <p:sldId id="289" r:id="rId50"/>
    <p:sldId id="290" r:id="rId51"/>
    <p:sldId id="291" r:id="rId52"/>
    <p:sldId id="292" r:id="rId53"/>
    <p:sldId id="293" r:id="rId54"/>
    <p:sldId id="319" r:id="rId55"/>
    <p:sldId id="353" r:id="rId56"/>
    <p:sldId id="294" r:id="rId57"/>
    <p:sldId id="310" r:id="rId58"/>
    <p:sldId id="311" r:id="rId59"/>
    <p:sldId id="312" r:id="rId60"/>
    <p:sldId id="314" r:id="rId61"/>
    <p:sldId id="313" r:id="rId62"/>
    <p:sldId id="316" r:id="rId63"/>
    <p:sldId id="315" r:id="rId64"/>
    <p:sldId id="284" r:id="rId65"/>
    <p:sldId id="296" r:id="rId66"/>
    <p:sldId id="297" r:id="rId67"/>
    <p:sldId id="302" r:id="rId68"/>
    <p:sldId id="303" r:id="rId69"/>
    <p:sldId id="304" r:id="rId70"/>
    <p:sldId id="305" r:id="rId71"/>
    <p:sldId id="306" r:id="rId72"/>
    <p:sldId id="300" r:id="rId73"/>
    <p:sldId id="309" r:id="rId74"/>
    <p:sldId id="308" r:id="rId75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28"/>
    <p:restoredTop sz="94637"/>
  </p:normalViewPr>
  <p:slideViewPr>
    <p:cSldViewPr snapToGrid="0" snapToObjects="1">
      <p:cViewPr varScale="1">
        <p:scale>
          <a:sx n="139" d="100"/>
          <a:sy n="139" d="100"/>
        </p:scale>
        <p:origin x="176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g>
</file>

<file path=ppt/media/image19.jpeg>
</file>

<file path=ppt/media/image2.jpeg>
</file>

<file path=ppt/media/image3.jpeg>
</file>

<file path=ppt/media/image4.jpeg>
</file>

<file path=ppt/media/image5.jp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4FB9-D388-B94B-9282-6B0303197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BAB007-EB4F-C94A-9787-62D5C019C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AEB54-43C7-3B4C-8DC0-2636CC45D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15.09.2020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BE148-5D63-A143-B2DA-E626DA1C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527FEB-33EB-DF48-8315-3620422BF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46860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14E5A-8D03-D142-A959-DDE81413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67F576-282C-D34A-8C18-1CFC086616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450B6-5E6B-1043-87EE-51891C104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15.09.2020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BD06E-7082-E14A-B4D3-D4EA7C4C9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FBD4D-D96E-2944-AEAA-EF8650603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48664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FCF176-70E6-D046-908D-587C72E28D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71E8F5-334D-F04A-8956-CDE3E3EB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FF01D-E458-EC4F-94F8-3E6FDA50F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15.09.2020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54319-E877-6E43-8B78-8E1F2EA17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5A31A-19B6-0C4D-8307-0DF77BBA8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9587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5462-6244-EB48-836A-EF8C9FDB5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D2761-B6B5-C940-81A0-6B5048E15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8093E-B510-BE44-B422-461915D2E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15.09.2020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32296-F83C-D84D-BAD9-CE8F7F1EC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86561-3652-9742-BD08-BD20AB86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7818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724B8-187A-7B46-8794-944D2978C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70952-5F7E-354A-8339-0EFB48355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9B023-7CB9-A14E-A09C-324E2589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15.09.2020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1244C-73E0-6C4B-810B-E4F9031EE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C2F77-0D85-8C47-AEA1-64B72CC61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8418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89CE-BAF9-AC49-B932-8E16A1636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FA155-4774-2A4B-A756-216A235502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B84F8-F574-9A40-8701-2CC5DCFEB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0FC373-0B6E-8649-9F28-8E6E68FC5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15.09.2020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8CA17C-EF35-6947-873F-9229ADDC4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0BF55-8D0C-344F-9A8E-C1C2A11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90643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BE3D8-4E4A-194D-83E8-156536848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24D48-4615-3144-8DD4-1C06B618C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0ACAE-F745-9A46-932C-FBD2DCE82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0E4C8E-EF6E-0A43-9053-4659B5C6DE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3B74D-7AFB-CB4D-9C09-FFBC02ECB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294975-318E-2F45-81BA-73A569572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15.09.2020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DE0AB2-3A86-3D4A-A377-4AF875F71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0047D5-41D5-6A44-9A2A-3B4835F8F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9656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54165-534B-C244-8355-CCE398493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AFD59A-1D30-854F-942E-DDC2DC3C8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15.09.2020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0641E8-AF07-EB41-A86B-D1C238524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E45EF6-ECC6-DE49-849A-BE0A81A0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9962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A120F-3C4A-7149-8891-94456C4CA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15.09.2020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A27BA6-8C6F-7E4D-B6FE-0C4517747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3A9AA0-151E-304E-8F57-0F682405D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18973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6EC8-6114-A340-A9F2-BE1A0D48E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065F8-65CB-6C43-9B16-24FAFFCB8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89233-3739-9649-B6F6-D6888132E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7FB6A-E895-C14C-987C-3D9077483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15.09.2020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D5775-17F0-3948-AF72-8867C6297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0BAD1-EE32-4446-9428-4628960D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46960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5A2A2-D98F-E94C-BD4E-32BD254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C2D649-6B37-5D4E-928E-AAB114F1E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9F7535-FBA0-CE45-BE32-36FC3612A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4CBE1-8C0B-2842-ABCC-AFB803432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15.09.2020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15E85-1B09-534E-BBA8-8A86776C4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6F45A-B091-BA4C-AEBC-910C3768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77745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CC6537-4C2A-2E4A-9642-E512E4DAA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5C909-FCE4-3047-A757-A2002D563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A62FF-791D-1B46-BC17-B31452A0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C2FE5-8FB8-574D-A4C9-32472DC451E0}" type="datetimeFigureOut">
              <a:rPr lang="pl-PL" smtClean="0"/>
              <a:t>15.09.2020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03477-EAF7-0D4B-86E7-3F58ADF4A8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D77A3-AFA3-684B-84AC-02751A2005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03331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teuszdyminski.com/" TargetMode="External"/><Relationship Id="rId2" Type="http://schemas.openxmlformats.org/officeDocument/2006/relationships/hyperlink" Target="https://www.meetup.com/GoWroc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linkedin.com/in/mdyminski" TargetMode="External"/><Relationship Id="rId5" Type="http://schemas.openxmlformats.org/officeDocument/2006/relationships/hyperlink" Target="http://twitter.com/m_dyminski" TargetMode="External"/><Relationship Id="rId4" Type="http://schemas.openxmlformats.org/officeDocument/2006/relationships/hyperlink" Target="http://github.com/mateuszdyminski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google-cloud/understanding-the-container-storage-interface-csi-ddbeb966a3b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schd.ws/hosted_files/kccnceu18/fb/CloudNativeCon%20EU%202018%20CSI%20Jie%20Yu.pdf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ntainer-storage-interface/spec" TargetMode="External"/><Relationship Id="rId2" Type="http://schemas.openxmlformats.org/officeDocument/2006/relationships/hyperlink" Target="https://kubernetes-csi.github.i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a_AzGv3Lm7A" TargetMode="External"/><Relationship Id="rId4" Type="http://schemas.openxmlformats.org/officeDocument/2006/relationships/hyperlink" Target="https://www.youtube.com/watch?v=ktwY1anKN58" TargetMode="Externa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hyperlink" Target="https://kubernetes.io/blog/2018/10/09/introducing-volume-snapshot-alpha-for-kubernetes/" TargetMode="Externa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a_AzGv3Lm7A" TargetMode="Externa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4V-4yPSfN3U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4019FA-4E28-1B4F-B8A4-DFC5418D5C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0499" b="1450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7349" y="1200152"/>
            <a:ext cx="6897171" cy="4457696"/>
          </a:xfrm>
        </p:spPr>
        <p:txBody>
          <a:bodyPr anchor="ctr">
            <a:normAutofit fontScale="90000"/>
          </a:bodyPr>
          <a:lstStyle/>
          <a:p>
            <a:pPr algn="l"/>
            <a:r>
              <a:rPr lang="pl-PL" sz="8000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Kubernetes</a:t>
            </a:r>
            <a:r>
              <a:rPr lang="pl-PL" sz="8000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Storage – </a:t>
            </a:r>
            <a:r>
              <a:rPr lang="pl-PL" sz="8000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myths</a:t>
            </a:r>
            <a:r>
              <a:rPr lang="pl-PL" sz="8000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, </a:t>
            </a:r>
            <a:r>
              <a:rPr lang="pl-PL" sz="8000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facts</a:t>
            </a:r>
            <a:r>
              <a:rPr lang="pl-PL" sz="8000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and </a:t>
            </a:r>
            <a:r>
              <a:rPr lang="pl-PL" sz="8000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tips</a:t>
            </a:r>
            <a:br>
              <a:rPr lang="en-GB" b="1" i="1" dirty="0"/>
            </a:br>
            <a:endParaRPr lang="pl-PL" sz="8000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10958-9D40-B04B-8C45-DF1EEF3A4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9963" y="1200152"/>
            <a:ext cx="2816535" cy="4457696"/>
          </a:xfrm>
        </p:spPr>
        <p:txBody>
          <a:bodyPr anchor="ctr">
            <a:normAutofit/>
          </a:bodyPr>
          <a:lstStyle/>
          <a:p>
            <a:pPr algn="r"/>
            <a:r>
              <a:rPr lang="pl-PL" sz="28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Mateusz Dymiński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0005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32A829-CC1A-7F41-A8A7-2F179539B4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4323" b="1067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Ephemeral Storage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70B20E3-8693-574C-9D11-AAEAED2A3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pl-P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73492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</a:rPr>
              <a:t>File </a:t>
            </a:r>
            <a:r>
              <a:rPr lang="pl-PL" sz="3200" dirty="0" err="1">
                <a:solidFill>
                  <a:schemeClr val="bg1"/>
                </a:solidFill>
              </a:rPr>
              <a:t>space</a:t>
            </a:r>
            <a:r>
              <a:rPr lang="pl-PL" sz="3200" dirty="0">
                <a:solidFill>
                  <a:schemeClr val="bg1"/>
                </a:solidFill>
              </a:rPr>
              <a:t> from host</a:t>
            </a:r>
          </a:p>
          <a:p>
            <a:pPr>
              <a:buClr>
                <a:schemeClr val="accent1"/>
              </a:buClr>
            </a:pPr>
            <a:r>
              <a:rPr lang="pl-PL" sz="3200" dirty="0" err="1">
                <a:solidFill>
                  <a:schemeClr val="bg1"/>
                </a:solidFill>
              </a:rPr>
              <a:t>Temporary</a:t>
            </a:r>
            <a:r>
              <a:rPr lang="pl-PL" sz="3200" dirty="0">
                <a:solidFill>
                  <a:schemeClr val="bg1"/>
                </a:solidFill>
              </a:rPr>
              <a:t>!</a:t>
            </a:r>
          </a:p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</a:rPr>
              <a:t>Data </a:t>
            </a:r>
            <a:r>
              <a:rPr lang="pl-PL" sz="3200" dirty="0" err="1">
                <a:solidFill>
                  <a:schemeClr val="bg1"/>
                </a:solidFill>
              </a:rPr>
              <a:t>exists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only</a:t>
            </a:r>
            <a:r>
              <a:rPr lang="pl-PL" sz="3200" dirty="0">
                <a:solidFill>
                  <a:schemeClr val="bg1"/>
                </a:solidFill>
              </a:rPr>
              <a:t> for </a:t>
            </a:r>
            <a:r>
              <a:rPr lang="pl-PL" sz="3200" dirty="0" err="1">
                <a:solidFill>
                  <a:schemeClr val="bg1"/>
                </a:solidFill>
              </a:rPr>
              <a:t>lifecycle</a:t>
            </a:r>
            <a:r>
              <a:rPr lang="pl-PL" sz="3200" dirty="0">
                <a:solidFill>
                  <a:schemeClr val="bg1"/>
                </a:solidFill>
              </a:rPr>
              <a:t> of pod.</a:t>
            </a:r>
          </a:p>
          <a:p>
            <a:pPr>
              <a:buClr>
                <a:schemeClr val="accent1"/>
              </a:buClr>
            </a:pPr>
            <a:r>
              <a:rPr lang="pl-PL" sz="3200" dirty="0" err="1">
                <a:solidFill>
                  <a:schemeClr val="bg1"/>
                </a:solidFill>
              </a:rPr>
              <a:t>Can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only</a:t>
            </a:r>
            <a:r>
              <a:rPr lang="pl-PL" sz="3200" dirty="0">
                <a:solidFill>
                  <a:schemeClr val="bg1"/>
                </a:solidFill>
              </a:rPr>
              <a:t> be </a:t>
            </a:r>
            <a:r>
              <a:rPr lang="pl-PL" sz="3200" dirty="0" err="1">
                <a:solidFill>
                  <a:schemeClr val="bg1"/>
                </a:solidFill>
              </a:rPr>
              <a:t>referenced</a:t>
            </a:r>
            <a:r>
              <a:rPr lang="pl-PL" sz="3200" dirty="0">
                <a:solidFill>
                  <a:schemeClr val="bg1"/>
                </a:solidFill>
              </a:rPr>
              <a:t> “in-</a:t>
            </a:r>
            <a:r>
              <a:rPr lang="pl-PL" sz="3200" dirty="0" err="1">
                <a:solidFill>
                  <a:schemeClr val="bg1"/>
                </a:solidFill>
              </a:rPr>
              <a:t>line</a:t>
            </a:r>
            <a:r>
              <a:rPr lang="pl-PL" sz="3200" dirty="0">
                <a:solidFill>
                  <a:schemeClr val="bg1"/>
                </a:solidFill>
              </a:rPr>
              <a:t>” in pod </a:t>
            </a:r>
            <a:r>
              <a:rPr lang="pl-PL" sz="3200" dirty="0" err="1">
                <a:solidFill>
                  <a:schemeClr val="bg1"/>
                </a:solidFill>
              </a:rPr>
              <a:t>definition</a:t>
            </a:r>
            <a:r>
              <a:rPr lang="pl-PL" sz="3200" dirty="0">
                <a:solidFill>
                  <a:schemeClr val="bg1"/>
                </a:solidFill>
              </a:rPr>
              <a:t> not via PV/PVC.</a:t>
            </a:r>
          </a:p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</a:rPr>
              <a:t>Volume </a:t>
            </a:r>
            <a:r>
              <a:rPr lang="pl-PL" sz="3200" dirty="0" err="1">
                <a:solidFill>
                  <a:schemeClr val="bg1"/>
                </a:solidFill>
              </a:rPr>
              <a:t>Plugin</a:t>
            </a:r>
            <a:r>
              <a:rPr lang="pl-PL" sz="3200" dirty="0">
                <a:solidFill>
                  <a:schemeClr val="bg1"/>
                </a:solidFill>
              </a:rPr>
              <a:t>: </a:t>
            </a:r>
            <a:r>
              <a:rPr lang="pl-PL" sz="3200" dirty="0" err="1">
                <a:solidFill>
                  <a:schemeClr val="bg1"/>
                </a:solidFill>
              </a:rPr>
              <a:t>EmptyDir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Ephemeral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Storage</a:t>
            </a:r>
          </a:p>
        </p:txBody>
      </p:sp>
    </p:spTree>
    <p:extLst>
      <p:ext uri="{BB962C8B-B14F-4D97-AF65-F5344CB8AC3E}">
        <p14:creationId xmlns:p14="http://schemas.microsoft.com/office/powerpoint/2010/main" val="2255872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9074"/>
            <a:ext cx="10515600" cy="751156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Ephemeral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Storage -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EmptyDir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FB6BB4-FAA8-A347-8C1F-8343B001A7E2}"/>
              </a:ext>
            </a:extLst>
          </p:cNvPr>
          <p:cNvSpPr txBox="1"/>
          <p:nvPr/>
        </p:nvSpPr>
        <p:spPr>
          <a:xfrm>
            <a:off x="838200" y="1056615"/>
            <a:ext cx="6309360" cy="5632311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apps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Pod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mysql:5.6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env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MYSQL_ROOT_PASSWORD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value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ports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containerPort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B5CEA8"/>
                </a:solidFill>
                <a:latin typeface="Menlo" panose="020B0609030804020204" pitchFamily="49" charset="0"/>
              </a:rPr>
              <a:t>3306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volumeMounts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data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mountPath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var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lib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data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emptyDir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{}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C69384C-3DA3-9941-85DE-557E9658C1B4}"/>
              </a:ext>
            </a:extLst>
          </p:cNvPr>
          <p:cNvSpPr/>
          <p:nvPr/>
        </p:nvSpPr>
        <p:spPr>
          <a:xfrm>
            <a:off x="838200" y="4930952"/>
            <a:ext cx="6309360" cy="1757974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69352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pl-PL" sz="3200" dirty="0" err="1">
                <a:solidFill>
                  <a:schemeClr val="bg1"/>
                </a:solidFill>
              </a:rPr>
              <a:t>Built</a:t>
            </a:r>
            <a:r>
              <a:rPr lang="pl-PL" sz="3200" dirty="0">
                <a:solidFill>
                  <a:schemeClr val="bg1"/>
                </a:solidFill>
              </a:rPr>
              <a:t> on top of </a:t>
            </a:r>
            <a:r>
              <a:rPr lang="pl-PL" sz="3200" dirty="0" err="1">
                <a:solidFill>
                  <a:schemeClr val="bg1"/>
                </a:solidFill>
              </a:rPr>
              <a:t>EmptyDir</a:t>
            </a:r>
            <a:r>
              <a:rPr lang="pl-PL" sz="3200" dirty="0">
                <a:solidFill>
                  <a:schemeClr val="bg1"/>
                </a:solidFill>
              </a:rPr>
              <a:t>:</a:t>
            </a:r>
          </a:p>
          <a:p>
            <a:pPr lvl="1">
              <a:buClr>
                <a:schemeClr val="accent1"/>
              </a:buClr>
            </a:pPr>
            <a:r>
              <a:rPr lang="pl-PL" sz="2800" dirty="0" err="1">
                <a:solidFill>
                  <a:schemeClr val="bg1"/>
                </a:solidFill>
              </a:rPr>
              <a:t>Secret</a:t>
            </a:r>
            <a:r>
              <a:rPr lang="pl-PL" sz="2800" dirty="0">
                <a:solidFill>
                  <a:schemeClr val="bg1"/>
                </a:solidFill>
              </a:rPr>
              <a:t> Volume</a:t>
            </a:r>
          </a:p>
          <a:p>
            <a:pPr lvl="1">
              <a:buClr>
                <a:schemeClr val="accent1"/>
              </a:buClr>
            </a:pPr>
            <a:r>
              <a:rPr lang="pl-PL" sz="2800" dirty="0" err="1">
                <a:solidFill>
                  <a:schemeClr val="bg1"/>
                </a:solidFill>
              </a:rPr>
              <a:t>ConfigMap</a:t>
            </a:r>
            <a:r>
              <a:rPr lang="pl-PL" sz="2800" dirty="0">
                <a:solidFill>
                  <a:schemeClr val="bg1"/>
                </a:solidFill>
              </a:rPr>
              <a:t> Volume</a:t>
            </a:r>
          </a:p>
          <a:p>
            <a:pPr lvl="1">
              <a:buClr>
                <a:schemeClr val="accent1"/>
              </a:buClr>
            </a:pPr>
            <a:r>
              <a:rPr lang="pl-PL" sz="2800" dirty="0" err="1">
                <a:solidFill>
                  <a:schemeClr val="bg1"/>
                </a:solidFill>
              </a:rPr>
              <a:t>DownwardAPI</a:t>
            </a:r>
            <a:r>
              <a:rPr lang="pl-PL" sz="2800" dirty="0">
                <a:solidFill>
                  <a:schemeClr val="bg1"/>
                </a:solidFill>
              </a:rPr>
              <a:t> Volume</a:t>
            </a:r>
          </a:p>
          <a:p>
            <a:pPr>
              <a:buClr>
                <a:schemeClr val="accent1"/>
              </a:buClr>
            </a:pPr>
            <a:r>
              <a:rPr lang="pl-PL" sz="3200" dirty="0" err="1">
                <a:solidFill>
                  <a:schemeClr val="bg1"/>
                </a:solidFill>
              </a:rPr>
              <a:t>Populate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Kubernetes</a:t>
            </a:r>
            <a:r>
              <a:rPr lang="pl-PL" sz="3200" dirty="0">
                <a:solidFill>
                  <a:schemeClr val="bg1"/>
                </a:solidFill>
              </a:rPr>
              <a:t> API as </a:t>
            </a:r>
            <a:r>
              <a:rPr lang="pl-PL" sz="3200" dirty="0" err="1">
                <a:solidFill>
                  <a:schemeClr val="bg1"/>
                </a:solidFill>
              </a:rPr>
              <a:t>files</a:t>
            </a:r>
            <a:r>
              <a:rPr lang="pl-PL" sz="3200" dirty="0">
                <a:solidFill>
                  <a:schemeClr val="bg1"/>
                </a:solidFill>
              </a:rPr>
              <a:t> in to </a:t>
            </a:r>
            <a:r>
              <a:rPr lang="pl-PL" sz="3200" dirty="0" err="1">
                <a:solidFill>
                  <a:schemeClr val="bg1"/>
                </a:solidFill>
              </a:rPr>
              <a:t>an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EmptyDir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Ephemeral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Storage</a:t>
            </a:r>
          </a:p>
        </p:txBody>
      </p:sp>
    </p:spTree>
    <p:extLst>
      <p:ext uri="{BB962C8B-B14F-4D97-AF65-F5344CB8AC3E}">
        <p14:creationId xmlns:p14="http://schemas.microsoft.com/office/powerpoint/2010/main" val="3772943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9074"/>
            <a:ext cx="10515600" cy="751156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Ephemeral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Storage –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ConfigMap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FB6BB4-FAA8-A347-8C1F-8343B001A7E2}"/>
              </a:ext>
            </a:extLst>
          </p:cNvPr>
          <p:cNvSpPr txBox="1"/>
          <p:nvPr/>
        </p:nvSpPr>
        <p:spPr>
          <a:xfrm>
            <a:off x="838200" y="920230"/>
            <a:ext cx="6309360" cy="5909310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apps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Pod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mysql:5.6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env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MYSQL_ROOT_PASSWORD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value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ports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containerPort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B5CEA8"/>
                </a:solidFill>
                <a:latin typeface="Menlo" panose="020B0609030804020204" pitchFamily="49" charset="0"/>
              </a:rPr>
              <a:t>3306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volumeMounts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config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-map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mountPath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etc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mysql.conf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config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-map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configMap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  <a:endParaRPr lang="pl-PL" dirty="0">
              <a:solidFill>
                <a:srgbClr val="569CD6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C69384C-3DA3-9941-85DE-557E9658C1B4}"/>
              </a:ext>
            </a:extLst>
          </p:cNvPr>
          <p:cNvSpPr/>
          <p:nvPr/>
        </p:nvSpPr>
        <p:spPr>
          <a:xfrm>
            <a:off x="838200" y="4809506"/>
            <a:ext cx="6309360" cy="2048494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114322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32B8D9-D7FF-3E41-BEF8-D3E389247B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5012" b="1040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Remote Storage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70B20E3-8693-574C-9D11-AAEAED2A3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pl-P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3663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63938" y="1825625"/>
            <a:ext cx="532806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 err="1">
                <a:solidFill>
                  <a:schemeClr val="bg1"/>
                </a:solidFill>
              </a:rPr>
              <a:t>There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some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restrictions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when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using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accent2"/>
                </a:solidFill>
              </a:rPr>
              <a:t>awsElasticBlockStore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volume</a:t>
            </a:r>
            <a:r>
              <a:rPr lang="pl-PL" dirty="0">
                <a:solidFill>
                  <a:schemeClr val="bg1"/>
                </a:solidFill>
              </a:rPr>
              <a:t>:</a:t>
            </a:r>
          </a:p>
          <a:p>
            <a:pPr lvl="1"/>
            <a:r>
              <a:rPr lang="pl-PL" dirty="0">
                <a:solidFill>
                  <a:schemeClr val="bg1"/>
                </a:solidFill>
              </a:rPr>
              <a:t>the </a:t>
            </a:r>
            <a:r>
              <a:rPr lang="pl-PL" dirty="0" err="1">
                <a:solidFill>
                  <a:schemeClr val="bg1"/>
                </a:solidFill>
              </a:rPr>
              <a:t>nodes</a:t>
            </a:r>
            <a:r>
              <a:rPr lang="pl-PL" dirty="0">
                <a:solidFill>
                  <a:schemeClr val="bg1"/>
                </a:solidFill>
              </a:rPr>
              <a:t> on </a:t>
            </a:r>
            <a:r>
              <a:rPr lang="pl-PL" dirty="0" err="1">
                <a:solidFill>
                  <a:schemeClr val="bg1"/>
                </a:solidFill>
              </a:rPr>
              <a:t>which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Pods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running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must</a:t>
            </a:r>
            <a:r>
              <a:rPr lang="pl-PL" dirty="0">
                <a:solidFill>
                  <a:schemeClr val="bg1"/>
                </a:solidFill>
              </a:rPr>
              <a:t> be AWS EC2 </a:t>
            </a:r>
            <a:r>
              <a:rPr lang="pl-PL" dirty="0" err="1">
                <a:solidFill>
                  <a:schemeClr val="bg1"/>
                </a:solidFill>
              </a:rPr>
              <a:t>instances</a:t>
            </a: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those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instances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need</a:t>
            </a:r>
            <a:r>
              <a:rPr lang="pl-PL" dirty="0">
                <a:solidFill>
                  <a:schemeClr val="bg1"/>
                </a:solidFill>
              </a:rPr>
              <a:t> to be in the same region and </a:t>
            </a:r>
            <a:r>
              <a:rPr lang="pl-PL" dirty="0" err="1">
                <a:solidFill>
                  <a:schemeClr val="bg1"/>
                </a:solidFill>
              </a:rPr>
              <a:t>availability-zone</a:t>
            </a:r>
            <a:r>
              <a:rPr lang="pl-PL" dirty="0">
                <a:solidFill>
                  <a:schemeClr val="bg1"/>
                </a:solidFill>
              </a:rPr>
              <a:t> as the EBS </a:t>
            </a:r>
            <a:r>
              <a:rPr lang="pl-PL" dirty="0" err="1">
                <a:solidFill>
                  <a:schemeClr val="bg1"/>
                </a:solidFill>
              </a:rPr>
              <a:t>volume</a:t>
            </a: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>
                <a:solidFill>
                  <a:schemeClr val="bg1"/>
                </a:solidFill>
              </a:rPr>
              <a:t>EBS </a:t>
            </a:r>
            <a:r>
              <a:rPr lang="pl-PL" dirty="0" err="1">
                <a:solidFill>
                  <a:schemeClr val="bg1"/>
                </a:solidFill>
              </a:rPr>
              <a:t>only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supports</a:t>
            </a:r>
            <a:r>
              <a:rPr lang="pl-PL" dirty="0">
                <a:solidFill>
                  <a:schemeClr val="bg1"/>
                </a:solidFill>
              </a:rPr>
              <a:t> a single EC2 </a:t>
            </a:r>
            <a:r>
              <a:rPr lang="pl-PL" dirty="0" err="1">
                <a:solidFill>
                  <a:schemeClr val="bg1"/>
                </a:solidFill>
              </a:rPr>
              <a:t>instance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mounting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volume</a:t>
            </a:r>
            <a:br>
              <a:rPr lang="pl-PL" sz="2800" dirty="0">
                <a:solidFill>
                  <a:schemeClr val="bg1"/>
                </a:solidFill>
              </a:rPr>
            </a:b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851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Remote Storage – EBS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example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6F6B4C-846F-6149-B2A7-C261556BBB2E}"/>
              </a:ext>
            </a:extLst>
          </p:cNvPr>
          <p:cNvSpPr txBox="1"/>
          <p:nvPr/>
        </p:nvSpPr>
        <p:spPr>
          <a:xfrm>
            <a:off x="351312" y="1323638"/>
            <a:ext cx="6309360" cy="535531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apps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Pod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mysql:5.6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env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MYSQL_ROOT_PASSWORD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value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volumeMounts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mountPath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var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lib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ebs-volume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ebs-volume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awsElasticBlockStore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volumeID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&lt;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volume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-id&gt;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fsType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ext4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608379-BACD-CA4A-A5BB-CCE019F57D33}"/>
              </a:ext>
            </a:extLst>
          </p:cNvPr>
          <p:cNvSpPr/>
          <p:nvPr/>
        </p:nvSpPr>
        <p:spPr>
          <a:xfrm>
            <a:off x="351312" y="4379463"/>
            <a:ext cx="6309360" cy="2299487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C8C3F4-D876-5843-B86E-D77A174B62B8}"/>
              </a:ext>
            </a:extLst>
          </p:cNvPr>
          <p:cNvSpPr txBox="1"/>
          <p:nvPr/>
        </p:nvSpPr>
        <p:spPr>
          <a:xfrm>
            <a:off x="5086916" y="6016407"/>
            <a:ext cx="6753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Pod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yaml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no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longer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portable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across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clusters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!! </a:t>
            </a:r>
          </a:p>
        </p:txBody>
      </p:sp>
    </p:spTree>
    <p:extLst>
      <p:ext uri="{BB962C8B-B14F-4D97-AF65-F5344CB8AC3E}">
        <p14:creationId xmlns:p14="http://schemas.microsoft.com/office/powerpoint/2010/main" val="374200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C8E1E1D-532B-5844-8850-3850514214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4340" y="0"/>
            <a:ext cx="8163319" cy="6872794"/>
          </a:xfrm>
        </p:spPr>
      </p:pic>
    </p:spTree>
    <p:extLst>
      <p:ext uri="{BB962C8B-B14F-4D97-AF65-F5344CB8AC3E}">
        <p14:creationId xmlns:p14="http://schemas.microsoft.com/office/powerpoint/2010/main" val="12735149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3295" y="4894216"/>
            <a:ext cx="10765410" cy="1207269"/>
          </a:xfrm>
        </p:spPr>
        <p:txBody>
          <a:bodyPr>
            <a:normAutofit/>
          </a:bodyPr>
          <a:lstStyle/>
          <a:p>
            <a:r>
              <a:rPr lang="en-US" sz="3800" dirty="0">
                <a:latin typeface="Roboto" panose="02000000000000000000" pitchFamily="2" charset="0"/>
                <a:ea typeface="Roboto" panose="02000000000000000000" pitchFamily="2" charset="0"/>
              </a:rPr>
              <a:t>Persistent Volume </a:t>
            </a:r>
            <a:br>
              <a:rPr lang="en-US" sz="38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3800" dirty="0">
                <a:latin typeface="Roboto" panose="02000000000000000000" pitchFamily="2" charset="0"/>
                <a:ea typeface="Roboto" panose="02000000000000000000" pitchFamily="2" charset="0"/>
              </a:rPr>
              <a:t>Persistent Volume Claim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916838A0-DA47-FD49-886E-BD04BA6F1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8643" y="321733"/>
            <a:ext cx="4104997" cy="3984262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D83F26F-C55B-4A92-9AFF-4894D14E2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253414"/>
            <a:ext cx="0" cy="212090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phic 3">
            <a:extLst>
              <a:ext uri="{FF2B5EF4-FFF2-40B4-BE49-F238E27FC236}">
                <a16:creationId xmlns:a16="http://schemas.microsoft.com/office/drawing/2014/main" id="{477714BA-E2FB-3E47-B7DB-D13F1DD5BB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88359" y="321735"/>
            <a:ext cx="4104994" cy="3984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9999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Clr>
                <a:schemeClr val="accent1"/>
              </a:buClr>
              <a:buNone/>
            </a:pPr>
            <a:endParaRPr lang="pl-PL" sz="3600" dirty="0">
              <a:solidFill>
                <a:schemeClr val="bg1"/>
              </a:solidFill>
            </a:endParaRPr>
          </a:p>
          <a:p>
            <a:pPr marL="0" indent="0" algn="ctr">
              <a:buClr>
                <a:schemeClr val="accent1"/>
              </a:buClr>
              <a:buNone/>
            </a:pPr>
            <a:endParaRPr lang="pl-PL" sz="3600" dirty="0">
              <a:solidFill>
                <a:schemeClr val="bg1"/>
              </a:solidFill>
            </a:endParaRPr>
          </a:p>
          <a:p>
            <a:pPr marL="0" indent="0" algn="ctr">
              <a:buClr>
                <a:schemeClr val="accent1"/>
              </a:buClr>
              <a:buNone/>
            </a:pPr>
            <a:r>
              <a:rPr lang="pl-PL" sz="3600" dirty="0" err="1">
                <a:solidFill>
                  <a:schemeClr val="bg1"/>
                </a:solidFill>
              </a:rPr>
              <a:t>Abstracts</a:t>
            </a:r>
            <a:r>
              <a:rPr lang="pl-PL" sz="3600" dirty="0">
                <a:solidFill>
                  <a:schemeClr val="bg1"/>
                </a:solidFill>
              </a:rPr>
              <a:t> and </a:t>
            </a:r>
            <a:r>
              <a:rPr lang="pl-PL" sz="3600" dirty="0" err="1">
                <a:solidFill>
                  <a:schemeClr val="bg1"/>
                </a:solidFill>
              </a:rPr>
              <a:t>Decouples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storage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implementation</a:t>
            </a:r>
            <a:r>
              <a:rPr lang="pl-PL" sz="3600" dirty="0">
                <a:solidFill>
                  <a:schemeClr val="bg1"/>
                </a:solidFill>
              </a:rPr>
              <a:t> from </a:t>
            </a:r>
            <a:r>
              <a:rPr lang="pl-PL" sz="3600" dirty="0" err="1">
                <a:solidFill>
                  <a:schemeClr val="bg1"/>
                </a:solidFill>
              </a:rPr>
              <a:t>storage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consumption</a:t>
            </a:r>
            <a:endParaRPr lang="pl-PL" sz="3600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 Volume </a:t>
            </a:r>
            <a:b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 Volume Claim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F143048-1BD8-E641-BEB1-789BFAF411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8554" y="4583875"/>
            <a:ext cx="2138140" cy="2075254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A7160E72-0E0F-3149-9608-3D93088660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18350" y="4417621"/>
            <a:ext cx="2138140" cy="207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92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Mateusz </a:t>
            </a:r>
            <a:r>
              <a:rPr lang="en-US" sz="2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Dymiński</a:t>
            </a: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	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Software Developer at Nokia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5+ exp with Java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5+ exp with Go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One of the organizer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GoWroc - Golang Wroclaw Meetup</a:t>
            </a:r>
            <a:endParaRPr lang="en-US" sz="20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Page: </a:t>
            </a:r>
            <a:r>
              <a:rPr lang="en-US" sz="2000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US" sz="2000" dirty="0" err="1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mateuszdyminski.com</a:t>
            </a:r>
            <a:endParaRPr lang="en-US" sz="20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Github</a:t>
            </a: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: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github.com/mateuszdyminski</a:t>
            </a:r>
            <a:endParaRPr lang="en-US" sz="20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Twitter: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@m_dyminski</a:t>
            </a:r>
            <a:endParaRPr lang="en-US" sz="20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LinkedIn: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linkedin.com/in/mdyminski</a:t>
            </a:r>
            <a:endParaRPr lang="en-US" sz="20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whoami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1897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Pod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mounts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PersistentVolumeClaim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into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container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(s)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38200" y="1689736"/>
            <a:ext cx="6309360" cy="5078313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apps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Pod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mysql:5.6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env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MYSQL_ROOT_PASSWORD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value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volumeMounts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mountPath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var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lib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persistentVolumeClaim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claimName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mysql-pv-claim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3018C-ED2E-1A41-9297-31F56597F2CC}"/>
              </a:ext>
            </a:extLst>
          </p:cNvPr>
          <p:cNvSpPr/>
          <p:nvPr/>
        </p:nvSpPr>
        <p:spPr>
          <a:xfrm>
            <a:off x="838200" y="4754880"/>
            <a:ext cx="6309360" cy="1938528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893A27-CDFB-814C-ACFE-82936506EA54}"/>
              </a:ext>
            </a:extLst>
          </p:cNvPr>
          <p:cNvSpPr txBox="1"/>
          <p:nvPr/>
        </p:nvSpPr>
        <p:spPr>
          <a:xfrm>
            <a:off x="7414480" y="6031210"/>
            <a:ext cx="40463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Pod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yaml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portable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again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!! </a:t>
            </a:r>
          </a:p>
        </p:txBody>
      </p:sp>
    </p:spTree>
    <p:extLst>
      <p:ext uri="{BB962C8B-B14F-4D97-AF65-F5344CB8AC3E}">
        <p14:creationId xmlns:p14="http://schemas.microsoft.com/office/powerpoint/2010/main" val="3004967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>
            <a:normAutofit/>
          </a:bodyPr>
          <a:lstStyle/>
          <a:p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PersistentVolumeClaim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=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request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for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storage</a:t>
            </a:r>
            <a:endParaRPr lang="pl-PL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56488" y="2210944"/>
            <a:ext cx="5239512" cy="3170099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PersistentVolumeClaim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mysql-pv-claim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resources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requests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1Gi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BE3AD7-9719-C243-AA08-484232D0E4D7}"/>
              </a:ext>
            </a:extLst>
          </p:cNvPr>
          <p:cNvSpPr txBox="1"/>
          <p:nvPr/>
        </p:nvSpPr>
        <p:spPr>
          <a:xfrm>
            <a:off x="6322038" y="2826497"/>
            <a:ext cx="52395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dirty="0">
                <a:solidFill>
                  <a:schemeClr val="bg1"/>
                </a:solidFill>
              </a:rPr>
              <a:t>"</a:t>
            </a:r>
            <a:r>
              <a:rPr lang="pl-PL" sz="2000" dirty="0" err="1">
                <a:solidFill>
                  <a:schemeClr val="bg1"/>
                </a:solidFill>
              </a:rPr>
              <a:t>Give</a:t>
            </a:r>
            <a:r>
              <a:rPr lang="pl-PL" sz="2000" dirty="0">
                <a:solidFill>
                  <a:schemeClr val="bg1"/>
                </a:solidFill>
              </a:rPr>
              <a:t> me 1 </a:t>
            </a:r>
            <a:r>
              <a:rPr lang="pl-PL" sz="2000" dirty="0" err="1">
                <a:solidFill>
                  <a:schemeClr val="bg1"/>
                </a:solidFill>
              </a:rPr>
              <a:t>GiB</a:t>
            </a:r>
            <a:r>
              <a:rPr lang="pl-PL" sz="2000" dirty="0">
                <a:solidFill>
                  <a:schemeClr val="bg1"/>
                </a:solidFill>
              </a:rPr>
              <a:t> of </a:t>
            </a:r>
            <a:r>
              <a:rPr lang="pl-PL" sz="2000" dirty="0" err="1">
                <a:solidFill>
                  <a:schemeClr val="bg1"/>
                </a:solidFill>
              </a:rPr>
              <a:t>storage</a:t>
            </a:r>
            <a:r>
              <a:rPr lang="pl-PL" sz="2000" dirty="0">
                <a:solidFill>
                  <a:schemeClr val="bg1"/>
                </a:solidFill>
              </a:rPr>
              <a:t>."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dirty="0">
                <a:solidFill>
                  <a:schemeClr val="bg1"/>
                </a:solidFill>
              </a:rPr>
              <a:t>"</a:t>
            </a:r>
            <a:r>
              <a:rPr lang="pl-PL" sz="2000" dirty="0" err="1">
                <a:solidFill>
                  <a:schemeClr val="bg1"/>
                </a:solidFill>
              </a:rPr>
              <a:t>That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is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mountable</a:t>
            </a:r>
            <a:r>
              <a:rPr lang="pl-PL" sz="2000" dirty="0">
                <a:solidFill>
                  <a:schemeClr val="bg1"/>
                </a:solidFill>
              </a:rPr>
              <a:t> to single pod as </a:t>
            </a:r>
            <a:r>
              <a:rPr lang="pl-PL" sz="2000" dirty="0" err="1">
                <a:solidFill>
                  <a:schemeClr val="bg1"/>
                </a:solidFill>
              </a:rPr>
              <a:t>read</a:t>
            </a:r>
            <a:r>
              <a:rPr lang="pl-PL" sz="2000" dirty="0">
                <a:solidFill>
                  <a:schemeClr val="bg1"/>
                </a:solidFill>
              </a:rPr>
              <a:t>/</a:t>
            </a:r>
            <a:r>
              <a:rPr lang="pl-PL" sz="2000" dirty="0" err="1">
                <a:solidFill>
                  <a:schemeClr val="bg1"/>
                </a:solidFill>
              </a:rPr>
              <a:t>write</a:t>
            </a:r>
            <a:r>
              <a:rPr lang="pl-PL" sz="2000" dirty="0">
                <a:solidFill>
                  <a:schemeClr val="bg1"/>
                </a:solidFill>
              </a:rPr>
              <a:t>."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dirty="0">
                <a:solidFill>
                  <a:schemeClr val="bg1"/>
                </a:solidFill>
              </a:rPr>
              <a:t>"And I </a:t>
            </a:r>
            <a:r>
              <a:rPr lang="pl-PL" sz="2000" dirty="0" err="1">
                <a:solidFill>
                  <a:schemeClr val="bg1"/>
                </a:solidFill>
              </a:rPr>
              <a:t>don't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really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care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about</a:t>
            </a:r>
            <a:r>
              <a:rPr lang="pl-PL" sz="2000" dirty="0">
                <a:solidFill>
                  <a:schemeClr val="bg1"/>
                </a:solidFill>
              </a:rPr>
              <a:t> the </a:t>
            </a:r>
            <a:r>
              <a:rPr lang="pl-PL" sz="2000" dirty="0" err="1">
                <a:solidFill>
                  <a:schemeClr val="bg1"/>
                </a:solidFill>
              </a:rPr>
              <a:t>rest</a:t>
            </a:r>
            <a:r>
              <a:rPr lang="pl-PL" sz="2000" dirty="0">
                <a:solidFill>
                  <a:schemeClr val="bg1"/>
                </a:solidFill>
              </a:rPr>
              <a:t>."</a:t>
            </a:r>
          </a:p>
        </p:txBody>
      </p:sp>
    </p:spTree>
    <p:extLst>
      <p:ext uri="{BB962C8B-B14F-4D97-AF65-F5344CB8AC3E}">
        <p14:creationId xmlns:p14="http://schemas.microsoft.com/office/powerpoint/2010/main" val="1155614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Application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Created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by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devops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Binds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to single PV. </a:t>
            </a:r>
          </a:p>
          <a:p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Usable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in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Pods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endParaRPr lang="en-US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PersistentVolumeClaim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(PVC) 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AF8ABBC6-B206-264E-BFF8-DDEC907CA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62372" y="295013"/>
            <a:ext cx="3148579" cy="3133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4360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38200" y="1814706"/>
            <a:ext cx="6309360" cy="4801314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task-pv-volume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local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capacity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10Gi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ReadOnlyMany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persistentVolumeReclaimPolicy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Retain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awsElasticBlockStore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fsType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"ext4"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volumeID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"vol-f37a03aa"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87579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4D25C2-5F25-CA4B-A75E-182E05B1F178}"/>
              </a:ext>
            </a:extLst>
          </p:cNvPr>
          <p:cNvSpPr txBox="1"/>
          <p:nvPr/>
        </p:nvSpPr>
        <p:spPr>
          <a:xfrm>
            <a:off x="7239317" y="3868749"/>
            <a:ext cx="28866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solidFill>
                  <a:schemeClr val="bg1"/>
                </a:solidFill>
              </a:rPr>
              <a:t>Size</a:t>
            </a:r>
            <a:r>
              <a:rPr lang="pl-PL" sz="2800" dirty="0">
                <a:solidFill>
                  <a:schemeClr val="bg1"/>
                </a:solidFill>
              </a:rPr>
              <a:t> of the Volume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AB31E7-D080-014E-9EDA-497F9EC13253}"/>
              </a:ext>
            </a:extLst>
          </p:cNvPr>
          <p:cNvSpPr txBox="1"/>
          <p:nvPr/>
        </p:nvSpPr>
        <p:spPr>
          <a:xfrm>
            <a:off x="838200" y="1821205"/>
            <a:ext cx="6309360" cy="4801314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task-pv-volume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local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capacity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10Gi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ReadOnlyMany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persistentVolumeReclaimPolicy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Retain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awsElasticBlockStore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fsType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"ext4"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volumeID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"vol-f37a03aa"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3018C-ED2E-1A41-9297-31F56597F2CC}"/>
              </a:ext>
            </a:extLst>
          </p:cNvPr>
          <p:cNvSpPr/>
          <p:nvPr/>
        </p:nvSpPr>
        <p:spPr>
          <a:xfrm>
            <a:off x="838200" y="3838000"/>
            <a:ext cx="6309360" cy="553969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037255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AB31E7-D080-014E-9EDA-497F9EC13253}"/>
              </a:ext>
            </a:extLst>
          </p:cNvPr>
          <p:cNvSpPr txBox="1"/>
          <p:nvPr/>
        </p:nvSpPr>
        <p:spPr>
          <a:xfrm>
            <a:off x="838200" y="1821205"/>
            <a:ext cx="6309360" cy="4801314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task-pv-volume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local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capacity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10Gi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ReadOnlyMany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persistentVolumeReclaimPolicy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Retain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awsElasticBlockStore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fsType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"ext4"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volumeID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"vol-f37a03aa"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3018C-ED2E-1A41-9297-31F56597F2CC}"/>
              </a:ext>
            </a:extLst>
          </p:cNvPr>
          <p:cNvSpPr/>
          <p:nvPr/>
        </p:nvSpPr>
        <p:spPr>
          <a:xfrm>
            <a:off x="838200" y="4315053"/>
            <a:ext cx="6309360" cy="1147596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C5F99D-5447-6948-8F32-717E5F4F3853}"/>
              </a:ext>
            </a:extLst>
          </p:cNvPr>
          <p:cNvSpPr txBox="1"/>
          <p:nvPr/>
        </p:nvSpPr>
        <p:spPr>
          <a:xfrm>
            <a:off x="7346195" y="4391969"/>
            <a:ext cx="355405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</a:rPr>
              <a:t>Access </a:t>
            </a:r>
            <a:r>
              <a:rPr lang="pl-PL" sz="2800" dirty="0" err="1">
                <a:solidFill>
                  <a:schemeClr val="bg1"/>
                </a:solidFill>
              </a:rPr>
              <a:t>modes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that</a:t>
            </a:r>
            <a:r>
              <a:rPr lang="pl-PL" sz="2800" dirty="0">
                <a:solidFill>
                  <a:schemeClr val="bg1"/>
                </a:solidFill>
              </a:rPr>
              <a:t> the </a:t>
            </a:r>
          </a:p>
          <a:p>
            <a:r>
              <a:rPr lang="pl-PL" sz="2800" dirty="0" err="1">
                <a:solidFill>
                  <a:schemeClr val="bg1"/>
                </a:solidFill>
              </a:rPr>
              <a:t>volume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supports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43011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AB31E7-D080-014E-9EDA-497F9EC13253}"/>
              </a:ext>
            </a:extLst>
          </p:cNvPr>
          <p:cNvSpPr txBox="1"/>
          <p:nvPr/>
        </p:nvSpPr>
        <p:spPr>
          <a:xfrm>
            <a:off x="838200" y="1821205"/>
            <a:ext cx="6309360" cy="4801314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task-pv-volume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local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capacity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10Gi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ReadOnlyMany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persistentVolumeReclaimPolicy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Retain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awsElasticBlockStore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fsType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"ext4"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volumeID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"vol-f37a03aa"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3018C-ED2E-1A41-9297-31F56597F2CC}"/>
              </a:ext>
            </a:extLst>
          </p:cNvPr>
          <p:cNvSpPr/>
          <p:nvPr/>
        </p:nvSpPr>
        <p:spPr>
          <a:xfrm>
            <a:off x="838200" y="5438438"/>
            <a:ext cx="6309360" cy="309220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F230C9-E0EC-D94D-BC8E-6D67250F69EC}"/>
              </a:ext>
            </a:extLst>
          </p:cNvPr>
          <p:cNvSpPr txBox="1"/>
          <p:nvPr/>
        </p:nvSpPr>
        <p:spPr>
          <a:xfrm>
            <a:off x="7251192" y="4315053"/>
            <a:ext cx="484401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solidFill>
                  <a:schemeClr val="bg1"/>
                </a:solidFill>
              </a:rPr>
              <a:t>What</a:t>
            </a:r>
            <a:r>
              <a:rPr lang="pl-PL" sz="2800" dirty="0">
                <a:solidFill>
                  <a:schemeClr val="bg1"/>
                </a:solidFill>
              </a:rPr>
              <a:t> to do </a:t>
            </a:r>
            <a:r>
              <a:rPr lang="pl-PL" sz="2800" dirty="0" err="1">
                <a:solidFill>
                  <a:schemeClr val="bg1"/>
                </a:solidFill>
              </a:rPr>
              <a:t>when</a:t>
            </a:r>
            <a:r>
              <a:rPr lang="pl-PL" sz="2800" dirty="0">
                <a:solidFill>
                  <a:schemeClr val="bg1"/>
                </a:solidFill>
              </a:rPr>
              <a:t> the </a:t>
            </a:r>
            <a:r>
              <a:rPr lang="pl-PL" sz="2800" dirty="0" err="1">
                <a:solidFill>
                  <a:schemeClr val="bg1"/>
                </a:solidFill>
              </a:rPr>
              <a:t>volume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is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</a:p>
          <a:p>
            <a:r>
              <a:rPr lang="pl-PL" sz="2800" dirty="0">
                <a:solidFill>
                  <a:schemeClr val="bg1"/>
                </a:solidFill>
              </a:rPr>
              <a:t>not </a:t>
            </a:r>
            <a:r>
              <a:rPr lang="pl-PL" sz="2800" dirty="0" err="1">
                <a:solidFill>
                  <a:schemeClr val="bg1"/>
                </a:solidFill>
              </a:rPr>
              <a:t>needed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any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longer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  <a:r>
              <a:rPr lang="pl-PL" sz="2800" dirty="0" err="1">
                <a:solidFill>
                  <a:schemeClr val="bg1"/>
                </a:solidFill>
              </a:rPr>
              <a:t>Options</a:t>
            </a:r>
            <a:r>
              <a:rPr lang="pl-PL" sz="2800" dirty="0">
                <a:solidFill>
                  <a:schemeClr val="bg1"/>
                </a:solidFill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Recycle</a:t>
            </a:r>
            <a:r>
              <a:rPr lang="pl-PL" sz="2800" dirty="0">
                <a:solidFill>
                  <a:schemeClr val="bg1"/>
                </a:solidFill>
              </a:rPr>
              <a:t> (</a:t>
            </a:r>
            <a:r>
              <a:rPr lang="pl-PL" sz="2800" dirty="0" err="1">
                <a:solidFill>
                  <a:schemeClr val="bg1"/>
                </a:solidFill>
              </a:rPr>
              <a:t>deprecated</a:t>
            </a:r>
            <a:r>
              <a:rPr lang="pl-PL" sz="2800" dirty="0">
                <a:solidFill>
                  <a:schemeClr val="bg1"/>
                </a:solidFill>
              </a:rPr>
              <a:t>),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Retain</a:t>
            </a:r>
            <a:r>
              <a:rPr lang="pl-PL" sz="2800" dirty="0">
                <a:solidFill>
                  <a:schemeClr val="bg1"/>
                </a:solidFill>
              </a:rPr>
              <a:t>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Delete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53505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2589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99160" y="1118930"/>
            <a:ext cx="6309360" cy="5078313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task-pv-volume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local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cheap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capacity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10Gi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ReadOnlyMany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persistentVolumeReclaimPolicy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Retain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awsElasticBlockStore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fsType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"ext4"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volumeID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"vol-f37a03aa"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3018C-ED2E-1A41-9297-31F56597F2CC}"/>
              </a:ext>
            </a:extLst>
          </p:cNvPr>
          <p:cNvSpPr/>
          <p:nvPr/>
        </p:nvSpPr>
        <p:spPr>
          <a:xfrm>
            <a:off x="899160" y="5303520"/>
            <a:ext cx="6309360" cy="910348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0B0083-582B-6B4B-B9A3-8C2C586F129C}"/>
              </a:ext>
            </a:extLst>
          </p:cNvPr>
          <p:cNvSpPr txBox="1"/>
          <p:nvPr/>
        </p:nvSpPr>
        <p:spPr>
          <a:xfrm>
            <a:off x="7269480" y="5497084"/>
            <a:ext cx="28123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</a:rPr>
              <a:t>Pointer to Storage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DC0C75-D96A-AF47-A3F7-222ECE7028D3}"/>
              </a:ext>
            </a:extLst>
          </p:cNvPr>
          <p:cNvSpPr txBox="1"/>
          <p:nvPr/>
        </p:nvSpPr>
        <p:spPr>
          <a:xfrm>
            <a:off x="838200" y="6213868"/>
            <a:ext cx="9180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AWS EBS, </a:t>
            </a:r>
            <a:r>
              <a:rPr lang="pl-PL" dirty="0" err="1">
                <a:solidFill>
                  <a:schemeClr val="bg1"/>
                </a:solidFill>
              </a:rPr>
              <a:t>Azure</a:t>
            </a:r>
            <a:r>
              <a:rPr lang="pl-PL" dirty="0">
                <a:solidFill>
                  <a:schemeClr val="bg1"/>
                </a:solidFill>
              </a:rPr>
              <a:t> DD, </a:t>
            </a:r>
            <a:r>
              <a:rPr lang="pl-PL" dirty="0" err="1">
                <a:solidFill>
                  <a:schemeClr val="bg1"/>
                </a:solidFill>
              </a:rPr>
              <a:t>Ceph</a:t>
            </a:r>
            <a:r>
              <a:rPr lang="pl-PL" dirty="0">
                <a:solidFill>
                  <a:schemeClr val="bg1"/>
                </a:solidFill>
              </a:rPr>
              <a:t> FS &amp; RBD, CSI, FC, </a:t>
            </a:r>
            <a:r>
              <a:rPr lang="pl-PL" dirty="0" err="1">
                <a:solidFill>
                  <a:schemeClr val="bg1"/>
                </a:solidFill>
              </a:rPr>
              <a:t>Flex</a:t>
            </a:r>
            <a:r>
              <a:rPr lang="pl-PL" dirty="0">
                <a:solidFill>
                  <a:schemeClr val="bg1"/>
                </a:solidFill>
              </a:rPr>
              <a:t>, GCE PD, </a:t>
            </a:r>
            <a:r>
              <a:rPr lang="pl-PL" dirty="0" err="1">
                <a:solidFill>
                  <a:schemeClr val="bg1"/>
                </a:solidFill>
              </a:rPr>
              <a:t>Gluster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iSCSI</a:t>
            </a:r>
            <a:r>
              <a:rPr lang="pl-PL" dirty="0">
                <a:solidFill>
                  <a:schemeClr val="bg1"/>
                </a:solidFill>
              </a:rPr>
              <a:t>, NFS, </a:t>
            </a:r>
            <a:r>
              <a:rPr lang="pl-PL" dirty="0" err="1">
                <a:solidFill>
                  <a:schemeClr val="bg1"/>
                </a:solidFill>
              </a:rPr>
              <a:t>OpenStack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Cinder</a:t>
            </a:r>
            <a:r>
              <a:rPr lang="pl-PL" dirty="0">
                <a:solidFill>
                  <a:schemeClr val="bg1"/>
                </a:solidFill>
              </a:rPr>
              <a:t>, </a:t>
            </a:r>
          </a:p>
          <a:p>
            <a:r>
              <a:rPr lang="pl-PL" dirty="0" err="1">
                <a:solidFill>
                  <a:schemeClr val="bg1"/>
                </a:solidFill>
              </a:rPr>
              <a:t>Photon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Quobyte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StorageOS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vSphere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11655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PV and PVC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1015663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675D48-EC6D-DC4A-9714-31A0E48FAFA8}"/>
              </a:ext>
            </a:extLst>
          </p:cNvPr>
          <p:cNvSpPr/>
          <p:nvPr/>
        </p:nvSpPr>
        <p:spPr>
          <a:xfrm>
            <a:off x="207263" y="1366805"/>
            <a:ext cx="11777471" cy="1015663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48699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PV and PVC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2246769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</a:t>
            </a:r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CAPACITY       ACCESSMODES        STATUS          CLAIM                          REASON                 AGE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   10Gi                RWO                          </a:t>
            </a:r>
            <a:r>
              <a:rPr lang="pl-PL" sz="2000" dirty="0" err="1">
                <a:solidFill>
                  <a:srgbClr val="00B050"/>
                </a:solidFill>
              </a:rPr>
              <a:t>Available</a:t>
            </a:r>
            <a:r>
              <a:rPr lang="pl-PL" sz="2000" dirty="0">
                <a:solidFill>
                  <a:srgbClr val="00B050"/>
                </a:solidFill>
              </a:rPr>
              <a:t>                                                                            1m</a:t>
            </a:r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  <a:p>
            <a:endParaRPr lang="pl-PL" sz="2000" dirty="0">
              <a:solidFill>
                <a:srgbClr val="00B05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A92B9B-3F74-C94E-B6C9-198AFE91E5F3}"/>
              </a:ext>
            </a:extLst>
          </p:cNvPr>
          <p:cNvSpPr/>
          <p:nvPr/>
        </p:nvSpPr>
        <p:spPr>
          <a:xfrm>
            <a:off x="216409" y="2296105"/>
            <a:ext cx="11768328" cy="1325563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53820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Challenges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in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Stateful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Plugins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Stateful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Applications</a:t>
            </a: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Features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MythBusters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Summary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960086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PV and PVC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32433"/>
            <a:ext cx="11777472" cy="28623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</a:t>
            </a:r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CAPACITY       ACCESSMODES        STATUS          CLAIM                          REASON                 AGE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   10Gi                RWO                          </a:t>
            </a:r>
            <a:r>
              <a:rPr lang="pl-PL" sz="2000" dirty="0" err="1">
                <a:solidFill>
                  <a:srgbClr val="00B050"/>
                </a:solidFill>
              </a:rPr>
              <a:t>Available</a:t>
            </a:r>
            <a:r>
              <a:rPr lang="pl-PL" sz="2000" dirty="0">
                <a:solidFill>
                  <a:srgbClr val="00B050"/>
                </a:solidFill>
              </a:rPr>
              <a:t>                                                                            1m</a:t>
            </a:r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pvc.yaml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persistentvolumeclaim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E4CC7B-C78F-334F-B282-19F617852CB4}"/>
              </a:ext>
            </a:extLst>
          </p:cNvPr>
          <p:cNvSpPr/>
          <p:nvPr/>
        </p:nvSpPr>
        <p:spPr>
          <a:xfrm>
            <a:off x="207264" y="3429000"/>
            <a:ext cx="11777471" cy="865755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262041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PV and PVC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4093428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</a:t>
            </a:r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CAPACITY       ACCESSMODES        STATUS          CLAIM                          REASON                 AGE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   10Gi                RWO                          </a:t>
            </a:r>
            <a:r>
              <a:rPr lang="pl-PL" sz="2000" dirty="0" err="1">
                <a:solidFill>
                  <a:srgbClr val="00B050"/>
                </a:solidFill>
              </a:rPr>
              <a:t>Available</a:t>
            </a:r>
            <a:r>
              <a:rPr lang="pl-PL" sz="2000" dirty="0">
                <a:solidFill>
                  <a:srgbClr val="00B050"/>
                </a:solidFill>
              </a:rPr>
              <a:t>                                                                            1m</a:t>
            </a:r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pvc.yaml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persistentvolumeclaim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pvc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STATUS           VOLUME       CAPACITY       ACCESSMODES              STORAGECLASS      AGE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my-</a:t>
            </a:r>
            <a:r>
              <a:rPr lang="pl-PL" sz="2000" dirty="0" err="1">
                <a:solidFill>
                  <a:srgbClr val="00B050"/>
                </a:solidFill>
              </a:rPr>
              <a:t>mysql</a:t>
            </a:r>
            <a:r>
              <a:rPr lang="pl-PL" sz="2000" dirty="0">
                <a:solidFill>
                  <a:srgbClr val="00B050"/>
                </a:solidFill>
              </a:rPr>
              <a:t>-</a:t>
            </a:r>
            <a:r>
              <a:rPr lang="pl-PL" sz="2000" dirty="0" err="1">
                <a:solidFill>
                  <a:srgbClr val="00B050"/>
                </a:solidFill>
              </a:rPr>
              <a:t>claim</a:t>
            </a:r>
            <a:r>
              <a:rPr lang="pl-PL" sz="2000" dirty="0">
                <a:solidFill>
                  <a:srgbClr val="00B050"/>
                </a:solidFill>
              </a:rPr>
              <a:t>   </a:t>
            </a:r>
            <a:r>
              <a:rPr lang="pl-PL" sz="2000" dirty="0" err="1">
                <a:solidFill>
                  <a:srgbClr val="00B050"/>
                </a:solidFill>
              </a:rPr>
              <a:t>Bound</a:t>
            </a:r>
            <a:r>
              <a:rPr lang="pl-PL" sz="2000" dirty="0">
                <a:solidFill>
                  <a:srgbClr val="00B050"/>
                </a:solidFill>
              </a:rPr>
              <a:t>             pvc-6428      10Gi                RWO                                standard                  1m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27D5D7-E97D-D642-B4CD-13D3A4E531F2}"/>
              </a:ext>
            </a:extLst>
          </p:cNvPr>
          <p:cNvSpPr/>
          <p:nvPr/>
        </p:nvSpPr>
        <p:spPr>
          <a:xfrm>
            <a:off x="207264" y="4386942"/>
            <a:ext cx="11777471" cy="1067637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049302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PV and PVC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532453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</a:t>
            </a:r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CAPACITY       ACCESSMODES        STATUS          CLAIM                          REASON                 AGE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   10Gi                RWO                          </a:t>
            </a:r>
            <a:r>
              <a:rPr lang="pl-PL" sz="2000" dirty="0" err="1">
                <a:solidFill>
                  <a:srgbClr val="00B050"/>
                </a:solidFill>
              </a:rPr>
              <a:t>Available</a:t>
            </a:r>
            <a:r>
              <a:rPr lang="pl-PL" sz="2000" dirty="0">
                <a:solidFill>
                  <a:srgbClr val="00B050"/>
                </a:solidFill>
              </a:rPr>
              <a:t>                                                                            1m</a:t>
            </a:r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pvc.yaml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persistentvolumeclaim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pvc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STATUS           VOLUME       CAPACITY       ACCESSMODES              STORAGECLASS      AGE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my-</a:t>
            </a:r>
            <a:r>
              <a:rPr lang="pl-PL" sz="2000" dirty="0" err="1">
                <a:solidFill>
                  <a:srgbClr val="00B050"/>
                </a:solidFill>
              </a:rPr>
              <a:t>mysql</a:t>
            </a:r>
            <a:r>
              <a:rPr lang="pl-PL" sz="2000" dirty="0">
                <a:solidFill>
                  <a:srgbClr val="00B050"/>
                </a:solidFill>
              </a:rPr>
              <a:t>-</a:t>
            </a:r>
            <a:r>
              <a:rPr lang="pl-PL" sz="2000" dirty="0" err="1">
                <a:solidFill>
                  <a:srgbClr val="00B050"/>
                </a:solidFill>
              </a:rPr>
              <a:t>claim</a:t>
            </a:r>
            <a:r>
              <a:rPr lang="pl-PL" sz="2000" dirty="0">
                <a:solidFill>
                  <a:srgbClr val="00B050"/>
                </a:solidFill>
              </a:rPr>
              <a:t>   </a:t>
            </a:r>
            <a:r>
              <a:rPr lang="pl-PL" sz="2000" dirty="0" err="1">
                <a:solidFill>
                  <a:srgbClr val="00B050"/>
                </a:solidFill>
              </a:rPr>
              <a:t>Bound</a:t>
            </a:r>
            <a:r>
              <a:rPr lang="pl-PL" sz="2000" dirty="0">
                <a:solidFill>
                  <a:srgbClr val="00B050"/>
                </a:solidFill>
              </a:rPr>
              <a:t>             pvc-6428      10Gi                RWO                                standard                  1m</a:t>
            </a:r>
          </a:p>
          <a:p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</a:t>
            </a:r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CAPACITY       ACCESSMODES        STATUS          CLAIM                          REASON                 AGE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   10Gi                RWO                          </a:t>
            </a:r>
            <a:r>
              <a:rPr lang="pl-PL" sz="2000" dirty="0" err="1">
                <a:solidFill>
                  <a:srgbClr val="00B050"/>
                </a:solidFill>
              </a:rPr>
              <a:t>Bound</a:t>
            </a:r>
            <a:r>
              <a:rPr lang="pl-PL" sz="2000" dirty="0">
                <a:solidFill>
                  <a:srgbClr val="00B050"/>
                </a:solidFill>
              </a:rPr>
              <a:t>           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                                          1m</a:t>
            </a:r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E97D01-5526-334A-85AA-EABD98CAAF3D}"/>
              </a:ext>
            </a:extLst>
          </p:cNvPr>
          <p:cNvSpPr/>
          <p:nvPr/>
        </p:nvSpPr>
        <p:spPr>
          <a:xfrm>
            <a:off x="207264" y="5628072"/>
            <a:ext cx="11777471" cy="1099884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43255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3600" dirty="0">
                <a:solidFill>
                  <a:schemeClr val="bg1"/>
                </a:solidFill>
              </a:rPr>
              <a:t>Cluster admin </a:t>
            </a:r>
            <a:r>
              <a:rPr lang="pl-PL" sz="3600" dirty="0" err="1">
                <a:solidFill>
                  <a:schemeClr val="bg1"/>
                </a:solidFill>
              </a:rPr>
              <a:t>pre-provisioning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PVs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is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painful</a:t>
            </a:r>
            <a:r>
              <a:rPr lang="pl-PL" sz="3600" dirty="0">
                <a:solidFill>
                  <a:schemeClr val="bg1"/>
                </a:solidFill>
              </a:rPr>
              <a:t> and </a:t>
            </a:r>
            <a:r>
              <a:rPr lang="pl-PL" sz="3600" dirty="0" err="1">
                <a:solidFill>
                  <a:schemeClr val="bg1"/>
                </a:solidFill>
              </a:rPr>
              <a:t>wasteful</a:t>
            </a:r>
            <a:r>
              <a:rPr lang="pl-PL" sz="3600" dirty="0">
                <a:solidFill>
                  <a:schemeClr val="bg1"/>
                </a:solidFill>
              </a:rPr>
              <a:t>.</a:t>
            </a:r>
          </a:p>
          <a:p>
            <a:r>
              <a:rPr lang="pl-PL" sz="3600" dirty="0" err="1">
                <a:solidFill>
                  <a:schemeClr val="bg1"/>
                </a:solidFill>
              </a:rPr>
              <a:t>Dynamic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provisioning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creates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new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volumes</a:t>
            </a:r>
            <a:r>
              <a:rPr lang="pl-PL" sz="3600" dirty="0">
                <a:solidFill>
                  <a:schemeClr val="bg1"/>
                </a:solidFill>
              </a:rPr>
              <a:t> on-</a:t>
            </a:r>
            <a:r>
              <a:rPr lang="pl-PL" sz="3600" dirty="0" err="1">
                <a:solidFill>
                  <a:schemeClr val="bg1"/>
                </a:solidFill>
              </a:rPr>
              <a:t>demand</a:t>
            </a:r>
            <a:r>
              <a:rPr lang="pl-PL" sz="3600" dirty="0">
                <a:solidFill>
                  <a:schemeClr val="bg1"/>
                </a:solidFill>
              </a:rPr>
              <a:t> (</a:t>
            </a:r>
            <a:r>
              <a:rPr lang="pl-PL" sz="3600" dirty="0" err="1">
                <a:solidFill>
                  <a:schemeClr val="bg1"/>
                </a:solidFill>
              </a:rPr>
              <a:t>when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requested</a:t>
            </a:r>
            <a:r>
              <a:rPr lang="pl-PL" sz="3600" dirty="0">
                <a:solidFill>
                  <a:schemeClr val="bg1"/>
                </a:solidFill>
              </a:rPr>
              <a:t> by </a:t>
            </a:r>
            <a:r>
              <a:rPr lang="pl-PL" sz="3600" dirty="0" err="1">
                <a:solidFill>
                  <a:schemeClr val="bg1"/>
                </a:solidFill>
              </a:rPr>
              <a:t>user</a:t>
            </a:r>
            <a:r>
              <a:rPr lang="pl-PL" sz="3600" dirty="0">
                <a:solidFill>
                  <a:schemeClr val="bg1"/>
                </a:solidFill>
              </a:rPr>
              <a:t>).</a:t>
            </a:r>
          </a:p>
          <a:p>
            <a:r>
              <a:rPr lang="pl-PL" sz="3600" dirty="0" err="1">
                <a:solidFill>
                  <a:schemeClr val="bg1"/>
                </a:solidFill>
              </a:rPr>
              <a:t>Eliminates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need</a:t>
            </a:r>
            <a:r>
              <a:rPr lang="pl-PL" sz="3600" dirty="0">
                <a:solidFill>
                  <a:schemeClr val="bg1"/>
                </a:solidFill>
              </a:rPr>
              <a:t> for </a:t>
            </a:r>
            <a:r>
              <a:rPr lang="pl-PL" sz="3600" dirty="0" err="1">
                <a:solidFill>
                  <a:schemeClr val="bg1"/>
                </a:solidFill>
              </a:rPr>
              <a:t>cluster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administrators</a:t>
            </a:r>
            <a:r>
              <a:rPr lang="pl-PL" sz="3600" dirty="0">
                <a:solidFill>
                  <a:schemeClr val="bg1"/>
                </a:solidFill>
              </a:rPr>
              <a:t> to </a:t>
            </a:r>
            <a:r>
              <a:rPr lang="pl-PL" sz="3600" dirty="0" err="1">
                <a:solidFill>
                  <a:schemeClr val="bg1"/>
                </a:solidFill>
              </a:rPr>
              <a:t>pre-provision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storage</a:t>
            </a:r>
            <a:r>
              <a:rPr lang="pl-PL" sz="3600" dirty="0">
                <a:solidFill>
                  <a:schemeClr val="bg1"/>
                </a:solidFill>
              </a:rPr>
              <a:t>.</a:t>
            </a: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Dynamic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provisioning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5916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3600" dirty="0" err="1">
                <a:solidFill>
                  <a:schemeClr val="bg1"/>
                </a:solidFill>
              </a:rPr>
              <a:t>Dynamic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provisioning</a:t>
            </a:r>
            <a:r>
              <a:rPr lang="pl-PL" sz="3600" dirty="0">
                <a:solidFill>
                  <a:schemeClr val="bg1"/>
                </a:solidFill>
              </a:rPr>
              <a:t> “</a:t>
            </a:r>
            <a:r>
              <a:rPr lang="pl-PL" sz="3600" dirty="0" err="1">
                <a:solidFill>
                  <a:schemeClr val="bg1"/>
                </a:solidFill>
              </a:rPr>
              <a:t>enabled</a:t>
            </a:r>
            <a:r>
              <a:rPr lang="pl-PL" sz="3600" dirty="0">
                <a:solidFill>
                  <a:schemeClr val="bg1"/>
                </a:solidFill>
              </a:rPr>
              <a:t>” by </a:t>
            </a:r>
            <a:r>
              <a:rPr lang="pl-PL" sz="3600" dirty="0" err="1">
                <a:solidFill>
                  <a:schemeClr val="bg1"/>
                </a:solidFill>
              </a:rPr>
              <a:t>creating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StorageClass</a:t>
            </a:r>
            <a:r>
              <a:rPr lang="pl-PL" sz="3600" dirty="0">
                <a:solidFill>
                  <a:schemeClr val="bg1"/>
                </a:solidFill>
              </a:rPr>
              <a:t>.</a:t>
            </a:r>
          </a:p>
          <a:p>
            <a:r>
              <a:rPr lang="pl-PL" sz="3600" dirty="0" err="1">
                <a:solidFill>
                  <a:schemeClr val="bg1"/>
                </a:solidFill>
              </a:rPr>
              <a:t>StorageClass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defines</a:t>
            </a:r>
            <a:r>
              <a:rPr lang="pl-PL" sz="3600" dirty="0">
                <a:solidFill>
                  <a:schemeClr val="bg1"/>
                </a:solidFill>
              </a:rPr>
              <a:t> the </a:t>
            </a:r>
            <a:r>
              <a:rPr lang="pl-PL" sz="3600" dirty="0" err="1">
                <a:solidFill>
                  <a:schemeClr val="bg1"/>
                </a:solidFill>
              </a:rPr>
              <a:t>parameters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used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during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creation</a:t>
            </a:r>
            <a:r>
              <a:rPr lang="pl-PL" sz="3600" dirty="0">
                <a:solidFill>
                  <a:schemeClr val="bg1"/>
                </a:solidFill>
              </a:rPr>
              <a:t>. </a:t>
            </a:r>
          </a:p>
          <a:p>
            <a:r>
              <a:rPr lang="pl-PL" sz="3600" dirty="0" err="1">
                <a:solidFill>
                  <a:schemeClr val="bg1"/>
                </a:solidFill>
              </a:rPr>
              <a:t>StorageClass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parameters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opaque</a:t>
            </a:r>
            <a:r>
              <a:rPr lang="pl-PL" sz="3600" dirty="0">
                <a:solidFill>
                  <a:schemeClr val="bg1"/>
                </a:solidFill>
              </a:rPr>
              <a:t> to </a:t>
            </a:r>
            <a:r>
              <a:rPr lang="pl-PL" sz="3600" dirty="0" err="1">
                <a:solidFill>
                  <a:schemeClr val="bg1"/>
                </a:solidFill>
              </a:rPr>
              <a:t>Kubernetes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so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storage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providers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can</a:t>
            </a:r>
            <a:r>
              <a:rPr lang="pl-PL" sz="3600" dirty="0">
                <a:solidFill>
                  <a:schemeClr val="bg1"/>
                </a:solidFill>
              </a:rPr>
              <a:t> expose </a:t>
            </a:r>
            <a:r>
              <a:rPr lang="pl-PL" sz="3600" dirty="0" err="1">
                <a:solidFill>
                  <a:schemeClr val="bg1"/>
                </a:solidFill>
              </a:rPr>
              <a:t>any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number</a:t>
            </a:r>
            <a:r>
              <a:rPr lang="pl-PL" sz="3600" dirty="0">
                <a:solidFill>
                  <a:schemeClr val="bg1"/>
                </a:solidFill>
              </a:rPr>
              <a:t> of </a:t>
            </a:r>
            <a:r>
              <a:rPr lang="pl-PL" sz="3600" dirty="0" err="1">
                <a:solidFill>
                  <a:schemeClr val="bg1"/>
                </a:solidFill>
              </a:rPr>
              <a:t>custom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parameters</a:t>
            </a:r>
            <a:r>
              <a:rPr lang="pl-PL" sz="3600" dirty="0">
                <a:solidFill>
                  <a:schemeClr val="bg1"/>
                </a:solidFill>
              </a:rPr>
              <a:t> for the </a:t>
            </a:r>
            <a:r>
              <a:rPr lang="pl-PL" sz="3600" dirty="0" err="1">
                <a:solidFill>
                  <a:schemeClr val="bg1"/>
                </a:solidFill>
              </a:rPr>
              <a:t>cluster</a:t>
            </a:r>
            <a:r>
              <a:rPr lang="pl-PL" sz="3600" dirty="0">
                <a:solidFill>
                  <a:schemeClr val="bg1"/>
                </a:solidFill>
              </a:rPr>
              <a:t> admin to </a:t>
            </a:r>
            <a:r>
              <a:rPr lang="pl-PL" sz="3600" dirty="0" err="1">
                <a:solidFill>
                  <a:schemeClr val="bg1"/>
                </a:solidFill>
              </a:rPr>
              <a:t>use</a:t>
            </a:r>
            <a:r>
              <a:rPr lang="pl-PL" sz="3600" dirty="0">
                <a:solidFill>
                  <a:schemeClr val="bg1"/>
                </a:solidFill>
              </a:rPr>
              <a:t>.</a:t>
            </a: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Dynamic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provisioning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6410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StorageClass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BF3132-214B-5347-9F95-B944A43CB5EF}"/>
              </a:ext>
            </a:extLst>
          </p:cNvPr>
          <p:cNvSpPr txBox="1"/>
          <p:nvPr/>
        </p:nvSpPr>
        <p:spPr>
          <a:xfrm>
            <a:off x="838200" y="1689736"/>
            <a:ext cx="8817864" cy="28623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StorageClass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storage.k8s.io/v1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slow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kubernetes.io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gce-pd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annotations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storageclass.kubernetes.io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is-default-class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true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parameters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pd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-standard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zone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us-east1-d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602492-74FE-8144-877A-AA9F061BF276}"/>
              </a:ext>
            </a:extLst>
          </p:cNvPr>
          <p:cNvSpPr txBox="1"/>
          <p:nvPr/>
        </p:nvSpPr>
        <p:spPr>
          <a:xfrm>
            <a:off x="838200" y="4622070"/>
            <a:ext cx="975260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chemeClr val="bg1"/>
                </a:solidFill>
              </a:rPr>
              <a:t>Collection of </a:t>
            </a:r>
            <a:r>
              <a:rPr lang="pl-PL" sz="2800" dirty="0" err="1">
                <a:solidFill>
                  <a:schemeClr val="bg1"/>
                </a:solidFill>
              </a:rPr>
              <a:t>PersistentVolumes</a:t>
            </a:r>
            <a:r>
              <a:rPr lang="pl-PL" sz="2800" dirty="0">
                <a:solidFill>
                  <a:schemeClr val="bg1"/>
                </a:solidFill>
              </a:rPr>
              <a:t> with the same </a:t>
            </a:r>
            <a:r>
              <a:rPr lang="pl-PL" sz="2800" dirty="0" err="1">
                <a:solidFill>
                  <a:schemeClr val="bg1"/>
                </a:solidFill>
              </a:rPr>
              <a:t>characteristics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Usually</a:t>
            </a:r>
            <a:r>
              <a:rPr lang="pl-PL" sz="2800" dirty="0">
                <a:solidFill>
                  <a:schemeClr val="bg1"/>
                </a:solidFill>
              </a:rPr>
              <a:t> admin </a:t>
            </a:r>
            <a:r>
              <a:rPr lang="pl-PL" sz="2800" dirty="0" err="1">
                <a:solidFill>
                  <a:schemeClr val="bg1"/>
                </a:solidFill>
              </a:rPr>
              <a:t>territory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chemeClr val="bg1"/>
                </a:solidFill>
              </a:rPr>
              <a:t>Global, not </a:t>
            </a:r>
            <a:r>
              <a:rPr lang="pl-PL" sz="2800" dirty="0" err="1">
                <a:solidFill>
                  <a:schemeClr val="bg1"/>
                </a:solidFill>
              </a:rPr>
              <a:t>namespaced</a:t>
            </a:r>
            <a:r>
              <a:rPr lang="pl-PL" sz="28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152545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StorageClass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BF3132-214B-5347-9F95-B944A43CB5EF}"/>
              </a:ext>
            </a:extLst>
          </p:cNvPr>
          <p:cNvSpPr txBox="1"/>
          <p:nvPr/>
        </p:nvSpPr>
        <p:spPr>
          <a:xfrm>
            <a:off x="838200" y="1689736"/>
            <a:ext cx="8817864" cy="28623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StorageClass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storage.k8s.io/v1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slow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kubernetes.io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gce-pd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annotations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storageclass.kubernetes.io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is-default-class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true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parameters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pd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-standard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zone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us-east1-d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602492-74FE-8144-877A-AA9F061BF276}"/>
              </a:ext>
            </a:extLst>
          </p:cNvPr>
          <p:cNvSpPr txBox="1"/>
          <p:nvPr/>
        </p:nvSpPr>
        <p:spPr>
          <a:xfrm>
            <a:off x="838200" y="4622070"/>
            <a:ext cx="632256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Who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dynamically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provisions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volumes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Name</a:t>
            </a:r>
            <a:r>
              <a:rPr lang="pl-PL" sz="2800" dirty="0">
                <a:solidFill>
                  <a:schemeClr val="bg1"/>
                </a:solidFill>
              </a:rPr>
              <a:t> of </a:t>
            </a:r>
            <a:r>
              <a:rPr lang="pl-PL" sz="2800" dirty="0" err="1">
                <a:solidFill>
                  <a:schemeClr val="bg1"/>
                </a:solidFill>
              </a:rPr>
              <a:t>hardcoded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volume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plugin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Name</a:t>
            </a:r>
            <a:r>
              <a:rPr lang="pl-PL" sz="2800" dirty="0">
                <a:solidFill>
                  <a:schemeClr val="bg1"/>
                </a:solidFill>
              </a:rPr>
              <a:t> of </a:t>
            </a:r>
            <a:r>
              <a:rPr lang="pl-PL" sz="2800" dirty="0" err="1">
                <a:solidFill>
                  <a:schemeClr val="bg1"/>
                </a:solidFill>
              </a:rPr>
              <a:t>external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provisioner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Name</a:t>
            </a:r>
            <a:r>
              <a:rPr lang="pl-PL" sz="2800" dirty="0">
                <a:solidFill>
                  <a:schemeClr val="bg1"/>
                </a:solidFill>
              </a:rPr>
              <a:t> of CSI driver.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D5C677-F2F8-624C-BD4C-C3E2375DA074}"/>
              </a:ext>
            </a:extLst>
          </p:cNvPr>
          <p:cNvSpPr/>
          <p:nvPr/>
        </p:nvSpPr>
        <p:spPr>
          <a:xfrm>
            <a:off x="827532" y="2840895"/>
            <a:ext cx="8817864" cy="322930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183459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StorageClass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BF3132-214B-5347-9F95-B944A43CB5EF}"/>
              </a:ext>
            </a:extLst>
          </p:cNvPr>
          <p:cNvSpPr txBox="1"/>
          <p:nvPr/>
        </p:nvSpPr>
        <p:spPr>
          <a:xfrm>
            <a:off x="838200" y="1689736"/>
            <a:ext cx="8817864" cy="28623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StorageClass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storage.k8s.io/v1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slow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kubernetes.io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gce-pd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annotations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storageclass.kubernetes.io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is-default-class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true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parameters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pd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-standard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zone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us-east1-d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602492-74FE-8144-877A-AA9F061BF276}"/>
              </a:ext>
            </a:extLst>
          </p:cNvPr>
          <p:cNvSpPr txBox="1"/>
          <p:nvPr/>
        </p:nvSpPr>
        <p:spPr>
          <a:xfrm>
            <a:off x="838200" y="4622070"/>
            <a:ext cx="614918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Parameters</a:t>
            </a:r>
            <a:r>
              <a:rPr lang="pl-PL" sz="2800" dirty="0">
                <a:solidFill>
                  <a:schemeClr val="bg1"/>
                </a:solidFill>
              </a:rPr>
              <a:t> for </a:t>
            </a:r>
            <a:r>
              <a:rPr lang="pl-PL" sz="2800" dirty="0" err="1">
                <a:solidFill>
                  <a:schemeClr val="bg1"/>
                </a:solidFill>
              </a:rPr>
              <a:t>dynamic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provisioning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Depend</a:t>
            </a:r>
            <a:r>
              <a:rPr lang="pl-PL" sz="2800" dirty="0">
                <a:solidFill>
                  <a:schemeClr val="bg1"/>
                </a:solidFill>
              </a:rPr>
              <a:t> on the </a:t>
            </a:r>
            <a:r>
              <a:rPr lang="pl-PL" sz="2800" dirty="0" err="1">
                <a:solidFill>
                  <a:schemeClr val="bg1"/>
                </a:solidFill>
              </a:rPr>
              <a:t>provisioner</a:t>
            </a:r>
            <a:r>
              <a:rPr lang="pl-PL" sz="28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D5C677-F2F8-624C-BD4C-C3E2375DA074}"/>
              </a:ext>
            </a:extLst>
          </p:cNvPr>
          <p:cNvSpPr/>
          <p:nvPr/>
        </p:nvSpPr>
        <p:spPr>
          <a:xfrm>
            <a:off x="838200" y="3691286"/>
            <a:ext cx="8817864" cy="860771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274751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StorageClass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BF3132-214B-5347-9F95-B944A43CB5EF}"/>
              </a:ext>
            </a:extLst>
          </p:cNvPr>
          <p:cNvSpPr txBox="1"/>
          <p:nvPr/>
        </p:nvSpPr>
        <p:spPr>
          <a:xfrm>
            <a:off x="838200" y="1689736"/>
            <a:ext cx="8817864" cy="28623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StorageClass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storage.k8s.io/v1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slow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kubernetes.io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gce-pd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annotations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storageclass.kubernetes.io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is-default-class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true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parameters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pd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-standard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zone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us-east1-d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602492-74FE-8144-877A-AA9F061BF276}"/>
              </a:ext>
            </a:extLst>
          </p:cNvPr>
          <p:cNvSpPr txBox="1"/>
          <p:nvPr/>
        </p:nvSpPr>
        <p:spPr>
          <a:xfrm>
            <a:off x="838200" y="4622070"/>
            <a:ext cx="851354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chemeClr val="bg1"/>
                </a:solidFill>
              </a:rPr>
              <a:t>One </a:t>
            </a:r>
            <a:r>
              <a:rPr lang="pl-PL" sz="2800" dirty="0" err="1">
                <a:solidFill>
                  <a:schemeClr val="bg1"/>
                </a:solidFill>
              </a:rPr>
              <a:t>StorageClass</a:t>
            </a:r>
            <a:r>
              <a:rPr lang="pl-PL" sz="2800" dirty="0">
                <a:solidFill>
                  <a:schemeClr val="bg1"/>
                </a:solidFill>
              </a:rPr>
              <a:t> in the </a:t>
            </a:r>
            <a:r>
              <a:rPr lang="pl-PL" sz="2800" dirty="0" err="1">
                <a:solidFill>
                  <a:schemeClr val="bg1"/>
                </a:solidFill>
              </a:rPr>
              <a:t>cluster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can</a:t>
            </a:r>
            <a:r>
              <a:rPr lang="pl-PL" sz="2800" dirty="0">
                <a:solidFill>
                  <a:schemeClr val="bg1"/>
                </a:solidFill>
              </a:rPr>
              <a:t> be </a:t>
            </a:r>
            <a:r>
              <a:rPr lang="pl-PL" sz="2800" dirty="0" err="1">
                <a:solidFill>
                  <a:schemeClr val="bg1"/>
                </a:solidFill>
              </a:rPr>
              <a:t>default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chemeClr val="bg1"/>
                </a:solidFill>
              </a:rPr>
              <a:t>PVC </a:t>
            </a:r>
            <a:r>
              <a:rPr lang="pl-PL" sz="2800" dirty="0" err="1">
                <a:solidFill>
                  <a:schemeClr val="bg1"/>
                </a:solidFill>
              </a:rPr>
              <a:t>without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any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StorageClass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gets</a:t>
            </a:r>
            <a:r>
              <a:rPr lang="pl-PL" sz="2800" dirty="0">
                <a:solidFill>
                  <a:schemeClr val="bg1"/>
                </a:solidFill>
              </a:rPr>
              <a:t> the </a:t>
            </a:r>
            <a:r>
              <a:rPr lang="pl-PL" sz="2800" dirty="0" err="1">
                <a:solidFill>
                  <a:schemeClr val="bg1"/>
                </a:solidFill>
              </a:rPr>
              <a:t>default</a:t>
            </a:r>
            <a:r>
              <a:rPr lang="pl-PL" sz="2800" dirty="0">
                <a:solidFill>
                  <a:schemeClr val="bg1"/>
                </a:solidFill>
              </a:rPr>
              <a:t> one.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D5C677-F2F8-624C-BD4C-C3E2375DA074}"/>
              </a:ext>
            </a:extLst>
          </p:cNvPr>
          <p:cNvSpPr/>
          <p:nvPr/>
        </p:nvSpPr>
        <p:spPr>
          <a:xfrm>
            <a:off x="838200" y="3120897"/>
            <a:ext cx="8817864" cy="573279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776608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Dynamic Provisioning Step by Step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4019FA-4E28-1B4F-B8A4-DFC5418D5C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92" r="12427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Subtitle 4">
            <a:extLst>
              <a:ext uri="{FF2B5EF4-FFF2-40B4-BE49-F238E27FC236}">
                <a16:creationId xmlns:a16="http://schemas.microsoft.com/office/drawing/2014/main" id="{570B20E3-8693-574C-9D11-AAEAED2A3A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5662014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EB8E4C-0CAD-5347-8D35-ABE0BA49EB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9781" b="594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629" y="1122362"/>
            <a:ext cx="11848699" cy="2900518"/>
          </a:xfrm>
        </p:spPr>
        <p:txBody>
          <a:bodyPr>
            <a:normAutofit/>
          </a:bodyPr>
          <a:lstStyle/>
          <a:p>
            <a:r>
              <a:rPr lang="pl-PL" sz="5000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github.com</a:t>
            </a:r>
            <a:r>
              <a:rPr lang="pl-PL" sz="50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/</a:t>
            </a:r>
            <a:r>
              <a:rPr lang="pl-PL" sz="5000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mateuszdyminski</a:t>
            </a:r>
            <a:r>
              <a:rPr lang="pl-PL" sz="50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/</a:t>
            </a:r>
            <a:r>
              <a:rPr lang="pl-PL" sz="5000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storage</a:t>
            </a:r>
            <a:endParaRPr lang="pl-PL" sz="5000" dirty="0">
              <a:solidFill>
                <a:srgbClr val="FFFFFF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75517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Dynamic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Provisioning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–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mysql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yaml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1679E5-10B7-DD40-B5A5-2AFBE0065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05663B-770D-584D-A2D5-0C232ED1B26B}"/>
              </a:ext>
            </a:extLst>
          </p:cNvPr>
          <p:cNvSpPr txBox="1"/>
          <p:nvPr/>
        </p:nvSpPr>
        <p:spPr>
          <a:xfrm>
            <a:off x="838200" y="1689736"/>
            <a:ext cx="6309360" cy="5078313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apps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Pod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mysql:5.6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env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MYSQL_ROOT_PASSWORD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value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volumeMounts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mountPath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var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lib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persistentVolumeClaim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claimName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mysql-pv-claim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56A4F0-2C66-064D-ABE7-68350796863E}"/>
              </a:ext>
            </a:extLst>
          </p:cNvPr>
          <p:cNvSpPr txBox="1"/>
          <p:nvPr/>
        </p:nvSpPr>
        <p:spPr>
          <a:xfrm>
            <a:off x="7147560" y="5850235"/>
            <a:ext cx="47291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don’t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touch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Pod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Yaml</a:t>
            </a:r>
            <a:endParaRPr lang="pl-PL" sz="2400" dirty="0">
              <a:solidFill>
                <a:schemeClr val="accent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12816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>
            <a:normAutofit/>
          </a:bodyPr>
          <a:lstStyle/>
          <a:p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Dynamic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Provisioning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– PVC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yaml</a:t>
            </a:r>
            <a:endParaRPr lang="pl-PL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56488" y="2210944"/>
            <a:ext cx="5239512" cy="347787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PersistentVolumeClaim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mysql-pv-claim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resources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requests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1Gi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sz="2000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storageClassName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slow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FD1D55-87A7-7F42-897B-8705D602DDE1}"/>
              </a:ext>
            </a:extLst>
          </p:cNvPr>
          <p:cNvSpPr txBox="1"/>
          <p:nvPr/>
        </p:nvSpPr>
        <p:spPr>
          <a:xfrm>
            <a:off x="6304412" y="5204062"/>
            <a:ext cx="50113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storageClassName</a:t>
            </a:r>
            <a:endParaRPr lang="pl-PL" sz="2400" dirty="0">
              <a:solidFill>
                <a:schemeClr val="accent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3E82B6-47CF-A745-B710-D1D8555E6200}"/>
              </a:ext>
            </a:extLst>
          </p:cNvPr>
          <p:cNvSpPr/>
          <p:nvPr/>
        </p:nvSpPr>
        <p:spPr>
          <a:xfrm>
            <a:off x="856489" y="5309118"/>
            <a:ext cx="5239512" cy="379701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654895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Dynamic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Provisioning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-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1015663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storage_class.yaml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storageclass</a:t>
            </a:r>
            <a:r>
              <a:rPr lang="pl-PL" sz="2000" dirty="0">
                <a:solidFill>
                  <a:srgbClr val="00B050"/>
                </a:solidFill>
              </a:rPr>
              <a:t> „</a:t>
            </a:r>
            <a:r>
              <a:rPr lang="pl-PL" sz="2000" dirty="0" err="1">
                <a:solidFill>
                  <a:srgbClr val="00B050"/>
                </a:solidFill>
              </a:rPr>
              <a:t>slow</a:t>
            </a:r>
            <a:r>
              <a:rPr lang="pl-PL" sz="2000" dirty="0">
                <a:solidFill>
                  <a:srgbClr val="00B050"/>
                </a:solidFill>
              </a:rPr>
              <a:t>”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E97D01-5526-334A-85AA-EABD98CAAF3D}"/>
              </a:ext>
            </a:extLst>
          </p:cNvPr>
          <p:cNvSpPr/>
          <p:nvPr/>
        </p:nvSpPr>
        <p:spPr>
          <a:xfrm>
            <a:off x="207264" y="1361151"/>
            <a:ext cx="11777471" cy="1015663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62452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Dynamic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Provisioning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-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193899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storage_class.yaml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storageclass</a:t>
            </a:r>
            <a:r>
              <a:rPr lang="pl-PL" sz="2000" dirty="0">
                <a:solidFill>
                  <a:srgbClr val="00B050"/>
                </a:solidFill>
              </a:rPr>
              <a:t> „</a:t>
            </a:r>
            <a:r>
              <a:rPr lang="pl-PL" sz="2000" dirty="0" err="1">
                <a:solidFill>
                  <a:srgbClr val="00B050"/>
                </a:solidFill>
              </a:rPr>
              <a:t>slow</a:t>
            </a:r>
            <a:r>
              <a:rPr lang="pl-PL" sz="2000" dirty="0">
                <a:solidFill>
                  <a:srgbClr val="00B050"/>
                </a:solidFill>
              </a:rPr>
              <a:t>”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pvc.yaml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persistentvolumeclaim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E97D01-5526-334A-85AA-EABD98CAAF3D}"/>
              </a:ext>
            </a:extLst>
          </p:cNvPr>
          <p:cNvSpPr/>
          <p:nvPr/>
        </p:nvSpPr>
        <p:spPr>
          <a:xfrm>
            <a:off x="207264" y="2179041"/>
            <a:ext cx="11777471" cy="1163371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608289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Dynamic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Provisioning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-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28623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storage_class.yaml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storageclass</a:t>
            </a:r>
            <a:r>
              <a:rPr lang="pl-PL" sz="2000" dirty="0">
                <a:solidFill>
                  <a:srgbClr val="00B050"/>
                </a:solidFill>
              </a:rPr>
              <a:t> „</a:t>
            </a:r>
            <a:r>
              <a:rPr lang="pl-PL" sz="2000" dirty="0" err="1">
                <a:solidFill>
                  <a:srgbClr val="00B050"/>
                </a:solidFill>
              </a:rPr>
              <a:t>slow</a:t>
            </a:r>
            <a:r>
              <a:rPr lang="pl-PL" sz="2000" dirty="0">
                <a:solidFill>
                  <a:srgbClr val="00B050"/>
                </a:solidFill>
              </a:rPr>
              <a:t>”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pvc.yaml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persistentvolumeclaim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pvc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STATUS           VOLUME       CAPACITY       ACCESSMODES              STORAGECLASS      AGE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my-</a:t>
            </a:r>
            <a:r>
              <a:rPr lang="pl-PL" sz="2000" dirty="0" err="1">
                <a:solidFill>
                  <a:srgbClr val="00B050"/>
                </a:solidFill>
              </a:rPr>
              <a:t>mysql</a:t>
            </a:r>
            <a:r>
              <a:rPr lang="pl-PL" sz="2000" dirty="0">
                <a:solidFill>
                  <a:srgbClr val="00B050"/>
                </a:solidFill>
              </a:rPr>
              <a:t>-</a:t>
            </a:r>
            <a:r>
              <a:rPr lang="pl-PL" sz="2000" dirty="0" err="1">
                <a:solidFill>
                  <a:srgbClr val="00B050"/>
                </a:solidFill>
              </a:rPr>
              <a:t>claim</a:t>
            </a:r>
            <a:r>
              <a:rPr lang="pl-PL" sz="2000" dirty="0">
                <a:solidFill>
                  <a:srgbClr val="00B050"/>
                </a:solidFill>
              </a:rPr>
              <a:t>   </a:t>
            </a:r>
            <a:r>
              <a:rPr lang="pl-PL" sz="2000" dirty="0" err="1">
                <a:solidFill>
                  <a:srgbClr val="00B050"/>
                </a:solidFill>
              </a:rPr>
              <a:t>Bound</a:t>
            </a:r>
            <a:r>
              <a:rPr lang="pl-PL" sz="2000" dirty="0">
                <a:solidFill>
                  <a:srgbClr val="00B050"/>
                </a:solidFill>
              </a:rPr>
              <a:t>             pvc-6428      10Gi                RWO                                standard                  1m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E97D01-5526-334A-85AA-EABD98CAAF3D}"/>
              </a:ext>
            </a:extLst>
          </p:cNvPr>
          <p:cNvSpPr/>
          <p:nvPr/>
        </p:nvSpPr>
        <p:spPr>
          <a:xfrm>
            <a:off x="216408" y="3214664"/>
            <a:ext cx="11777471" cy="1051079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513657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Dynamic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Provisioning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-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4093428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storage_class.yaml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storageclass</a:t>
            </a:r>
            <a:r>
              <a:rPr lang="pl-PL" sz="2000" dirty="0">
                <a:solidFill>
                  <a:srgbClr val="00B050"/>
                </a:solidFill>
              </a:rPr>
              <a:t> „</a:t>
            </a:r>
            <a:r>
              <a:rPr lang="pl-PL" sz="2000" dirty="0" err="1">
                <a:solidFill>
                  <a:srgbClr val="00B050"/>
                </a:solidFill>
              </a:rPr>
              <a:t>slow</a:t>
            </a:r>
            <a:r>
              <a:rPr lang="pl-PL" sz="2000" dirty="0">
                <a:solidFill>
                  <a:srgbClr val="00B050"/>
                </a:solidFill>
              </a:rPr>
              <a:t>”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pvc.yaml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persistentvolumeclaim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pvc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STATUS           VOLUME       CAPACITY       ACCESSMODES              STORAGECLASS      AGE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my-</a:t>
            </a:r>
            <a:r>
              <a:rPr lang="pl-PL" sz="2000" dirty="0" err="1">
                <a:solidFill>
                  <a:srgbClr val="00B050"/>
                </a:solidFill>
              </a:rPr>
              <a:t>mysql</a:t>
            </a:r>
            <a:r>
              <a:rPr lang="pl-PL" sz="2000" dirty="0">
                <a:solidFill>
                  <a:srgbClr val="00B050"/>
                </a:solidFill>
              </a:rPr>
              <a:t>-</a:t>
            </a:r>
            <a:r>
              <a:rPr lang="pl-PL" sz="2000" dirty="0" err="1">
                <a:solidFill>
                  <a:srgbClr val="00B050"/>
                </a:solidFill>
              </a:rPr>
              <a:t>claim</a:t>
            </a:r>
            <a:r>
              <a:rPr lang="pl-PL" sz="2000" dirty="0">
                <a:solidFill>
                  <a:srgbClr val="00B050"/>
                </a:solidFill>
              </a:rPr>
              <a:t>   </a:t>
            </a:r>
            <a:r>
              <a:rPr lang="pl-PL" sz="2000" dirty="0" err="1">
                <a:solidFill>
                  <a:srgbClr val="00B050"/>
                </a:solidFill>
              </a:rPr>
              <a:t>Bound</a:t>
            </a:r>
            <a:r>
              <a:rPr lang="pl-PL" sz="2000" dirty="0">
                <a:solidFill>
                  <a:srgbClr val="00B050"/>
                </a:solidFill>
              </a:rPr>
              <a:t>             pvc-6428      10Gi                RWO                                standard                  1m</a:t>
            </a:r>
          </a:p>
          <a:p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</a:t>
            </a:r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CAPACITY       ACCESSMODES        STATUS          CLAIM                          REASON                 AGE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   10Gi                RWO                          </a:t>
            </a:r>
            <a:r>
              <a:rPr lang="pl-PL" sz="2000" dirty="0" err="1">
                <a:solidFill>
                  <a:srgbClr val="00B050"/>
                </a:solidFill>
              </a:rPr>
              <a:t>Bound</a:t>
            </a:r>
            <a:r>
              <a:rPr lang="pl-PL" sz="2000" dirty="0">
                <a:solidFill>
                  <a:srgbClr val="00B050"/>
                </a:solidFill>
              </a:rPr>
              <a:t>           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                                          1m</a:t>
            </a:r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E97D01-5526-334A-85AA-EABD98CAAF3D}"/>
              </a:ext>
            </a:extLst>
          </p:cNvPr>
          <p:cNvSpPr/>
          <p:nvPr/>
        </p:nvSpPr>
        <p:spPr>
          <a:xfrm>
            <a:off x="216408" y="4354695"/>
            <a:ext cx="11777471" cy="1099884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3006956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PV and PVC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release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56488" y="2423618"/>
            <a:ext cx="10497312" cy="95410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800" dirty="0">
                <a:solidFill>
                  <a:schemeClr val="accent2"/>
                </a:solidFill>
              </a:rPr>
              <a:t>$</a:t>
            </a:r>
            <a:r>
              <a:rPr lang="pl-PL" sz="2800" dirty="0">
                <a:solidFill>
                  <a:srgbClr val="00B050"/>
                </a:solidFill>
              </a:rPr>
              <a:t> </a:t>
            </a:r>
            <a:r>
              <a:rPr lang="pl-PL" sz="2800" dirty="0" err="1">
                <a:solidFill>
                  <a:srgbClr val="00B050"/>
                </a:solidFill>
              </a:rPr>
              <a:t>kubectl</a:t>
            </a:r>
            <a:r>
              <a:rPr lang="pl-PL" sz="2800" dirty="0">
                <a:solidFill>
                  <a:srgbClr val="00B050"/>
                </a:solidFill>
              </a:rPr>
              <a:t> </a:t>
            </a:r>
            <a:r>
              <a:rPr lang="pl-PL" sz="2800" dirty="0" err="1">
                <a:solidFill>
                  <a:srgbClr val="00B050"/>
                </a:solidFill>
              </a:rPr>
              <a:t>delete</a:t>
            </a:r>
            <a:r>
              <a:rPr lang="pl-PL" sz="2800" dirty="0">
                <a:solidFill>
                  <a:srgbClr val="00B050"/>
                </a:solidFill>
              </a:rPr>
              <a:t> </a:t>
            </a:r>
            <a:r>
              <a:rPr lang="pl-PL" sz="2800" dirty="0" err="1">
                <a:solidFill>
                  <a:srgbClr val="00B050"/>
                </a:solidFill>
              </a:rPr>
              <a:t>pvc</a:t>
            </a:r>
            <a:r>
              <a:rPr lang="pl-PL" sz="2800" dirty="0">
                <a:solidFill>
                  <a:srgbClr val="00B050"/>
                </a:solidFill>
              </a:rPr>
              <a:t> </a:t>
            </a:r>
            <a:r>
              <a:rPr lang="pl-PL" sz="2800" dirty="0" err="1">
                <a:solidFill>
                  <a:srgbClr val="00B050"/>
                </a:solidFill>
              </a:rPr>
              <a:t>mysql-pv-claim</a:t>
            </a:r>
            <a:endParaRPr lang="pl-PL" sz="2800" dirty="0">
              <a:solidFill>
                <a:srgbClr val="00B050"/>
              </a:solidFill>
            </a:endParaRPr>
          </a:p>
          <a:p>
            <a:r>
              <a:rPr lang="pl-PL" sz="2800" dirty="0" err="1">
                <a:solidFill>
                  <a:srgbClr val="00B050"/>
                </a:solidFill>
              </a:rPr>
              <a:t>persistentvolumeclaim</a:t>
            </a:r>
            <a:r>
              <a:rPr lang="pl-PL" sz="2800" dirty="0">
                <a:solidFill>
                  <a:srgbClr val="00B050"/>
                </a:solidFill>
              </a:rPr>
              <a:t> „</a:t>
            </a:r>
            <a:r>
              <a:rPr lang="pl-PL" sz="2800" dirty="0" err="1">
                <a:solidFill>
                  <a:srgbClr val="00B050"/>
                </a:solidFill>
              </a:rPr>
              <a:t>mysql-pv-claim</a:t>
            </a:r>
            <a:r>
              <a:rPr lang="pl-PL" sz="2800" dirty="0">
                <a:solidFill>
                  <a:srgbClr val="00B050"/>
                </a:solidFill>
              </a:rPr>
              <a:t>” </a:t>
            </a:r>
            <a:r>
              <a:rPr lang="pl-PL" sz="2800" dirty="0" err="1">
                <a:solidFill>
                  <a:srgbClr val="00B050"/>
                </a:solidFill>
              </a:rPr>
              <a:t>deleted</a:t>
            </a:r>
            <a:endParaRPr lang="pl-PL" sz="28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8799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PVC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deleted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persistentVolumeReclaimPolicy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executed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</a:p>
          <a:p>
            <a:pPr lvl="1"/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Recycle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(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deprecated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): </a:t>
            </a:r>
          </a:p>
          <a:p>
            <a:pPr lvl="2"/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data from the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("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rm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-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rf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*"). </a:t>
            </a:r>
          </a:p>
          <a:p>
            <a:pPr lvl="2"/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PV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Available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new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PVCs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lvl="1"/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Delete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</a:p>
          <a:p>
            <a:pPr lvl="2"/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deleted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in the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backend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lvl="2"/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PV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deleted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lvl="2"/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Usually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dynamically-provisioned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lvl="1"/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Retain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</a:p>
          <a:p>
            <a:pPr lvl="2"/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PV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kept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Released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lvl="2"/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 PVC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bind to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it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lvl="2"/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Admin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should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manually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prune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Released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In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cases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can't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access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the data!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–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Release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81298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Stateful applications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4019FA-4E28-1B4F-B8A4-DFC5418D5C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92" r="12427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Subtitle 4">
            <a:extLst>
              <a:ext uri="{FF2B5EF4-FFF2-40B4-BE49-F238E27FC236}">
                <a16:creationId xmlns:a16="http://schemas.microsoft.com/office/drawing/2014/main" id="{570B20E3-8693-574C-9D11-AAEAED2A3A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16339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Runs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X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replicas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a single Pod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template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pod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deleted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Deployment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automatically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creates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new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one. </a:t>
            </a: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Scalable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&amp; down. </a:t>
            </a: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pods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share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the same PVC!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Deployment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9177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Database in Pod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38200" y="1689736"/>
            <a:ext cx="6309360" cy="3970318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apiVersion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apps</a:t>
            </a:r>
            <a:r>
              <a:rPr lang="pl-PL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/v1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kind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Pod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metadata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name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mysql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spec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containers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 - </a:t>
            </a:r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image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mysql:5.6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name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mysql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env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   -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name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MYSQL_ROOT_PASSWORD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value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password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ports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   -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containerPort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3306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name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mysql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1387B6-741D-FF4E-9569-4EFA569EEB5C}"/>
              </a:ext>
            </a:extLst>
          </p:cNvPr>
          <p:cNvSpPr txBox="1"/>
          <p:nvPr/>
        </p:nvSpPr>
        <p:spPr>
          <a:xfrm>
            <a:off x="7808976" y="4065216"/>
            <a:ext cx="31149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the data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lost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D374B8-658A-FC43-BEBE-2F8835BA1E19}"/>
              </a:ext>
            </a:extLst>
          </p:cNvPr>
          <p:cNvSpPr txBox="1"/>
          <p:nvPr/>
        </p:nvSpPr>
        <p:spPr>
          <a:xfrm>
            <a:off x="7808976" y="2244210"/>
            <a:ext cx="400462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What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happen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with data </a:t>
            </a:r>
          </a:p>
          <a:p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ends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75851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32276"/>
            <a:ext cx="10515600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Deployment</a:t>
            </a:r>
            <a:endParaRPr lang="pl-PL" dirty="0">
              <a:solidFill>
                <a:schemeClr val="bg1"/>
              </a:solidFill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04F14E4-E548-9441-9EFC-E398F73662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757839"/>
            <a:ext cx="9665183" cy="435133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DB0FE62-9BFB-5B43-A97E-CF3BEBB58046}"/>
              </a:ext>
            </a:extLst>
          </p:cNvPr>
          <p:cNvSpPr txBox="1"/>
          <p:nvPr/>
        </p:nvSpPr>
        <p:spPr>
          <a:xfrm>
            <a:off x="838199" y="6241058"/>
            <a:ext cx="5751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>
                <a:solidFill>
                  <a:schemeClr val="bg1"/>
                </a:solidFill>
              </a:rPr>
              <a:t>Source: </a:t>
            </a:r>
            <a:r>
              <a:rPr lang="pl-PL" sz="1400" dirty="0" err="1">
                <a:solidFill>
                  <a:schemeClr val="bg1"/>
                </a:solidFill>
              </a:rPr>
              <a:t>Kubernetes</a:t>
            </a:r>
            <a:r>
              <a:rPr lang="pl-PL" sz="1400" dirty="0">
                <a:solidFill>
                  <a:schemeClr val="bg1"/>
                </a:solidFill>
              </a:rPr>
              <a:t> Storage 101 - Jan </a:t>
            </a:r>
            <a:r>
              <a:rPr lang="pl-PL" sz="1400" dirty="0" err="1">
                <a:solidFill>
                  <a:schemeClr val="bg1"/>
                </a:solidFill>
              </a:rPr>
              <a:t>Šafránek</a:t>
            </a:r>
            <a:r>
              <a:rPr lang="pl-PL" sz="1400" dirty="0">
                <a:solidFill>
                  <a:schemeClr val="bg1"/>
                </a:solidFill>
              </a:rPr>
              <a:t>, Red </a:t>
            </a:r>
            <a:r>
              <a:rPr lang="pl-PL" sz="1400" dirty="0" err="1">
                <a:solidFill>
                  <a:schemeClr val="bg1"/>
                </a:solidFill>
              </a:rPr>
              <a:t>Hat</a:t>
            </a:r>
            <a:r>
              <a:rPr lang="pl-PL" sz="1400" dirty="0">
                <a:solidFill>
                  <a:schemeClr val="bg1"/>
                </a:solidFill>
              </a:rPr>
              <a:t> &amp; David </a:t>
            </a:r>
            <a:r>
              <a:rPr lang="pl-PL" sz="1400" dirty="0" err="1">
                <a:solidFill>
                  <a:schemeClr val="bg1"/>
                </a:solidFill>
              </a:rPr>
              <a:t>Zhu</a:t>
            </a:r>
            <a:r>
              <a:rPr lang="pl-PL" sz="1400" dirty="0">
                <a:solidFill>
                  <a:schemeClr val="bg1"/>
                </a:solidFill>
              </a:rPr>
              <a:t>, Google</a:t>
            </a:r>
          </a:p>
        </p:txBody>
      </p:sp>
    </p:spTree>
    <p:extLst>
      <p:ext uri="{BB962C8B-B14F-4D97-AF65-F5344CB8AC3E}">
        <p14:creationId xmlns:p14="http://schemas.microsoft.com/office/powerpoint/2010/main" val="89195016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504"/>
            <a:ext cx="10515600" cy="831184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Deployment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B0FE62-9BFB-5B43-A97E-CF3BEBB58046}"/>
              </a:ext>
            </a:extLst>
          </p:cNvPr>
          <p:cNvSpPr txBox="1"/>
          <p:nvPr/>
        </p:nvSpPr>
        <p:spPr>
          <a:xfrm>
            <a:off x="838199" y="6488668"/>
            <a:ext cx="5751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>
                <a:solidFill>
                  <a:schemeClr val="bg1"/>
                </a:solidFill>
              </a:rPr>
              <a:t>Source: </a:t>
            </a:r>
            <a:r>
              <a:rPr lang="pl-PL" sz="1400" dirty="0" err="1">
                <a:solidFill>
                  <a:schemeClr val="bg1"/>
                </a:solidFill>
              </a:rPr>
              <a:t>Kubernetes</a:t>
            </a:r>
            <a:r>
              <a:rPr lang="pl-PL" sz="1400" dirty="0">
                <a:solidFill>
                  <a:schemeClr val="bg1"/>
                </a:solidFill>
              </a:rPr>
              <a:t> Storage 101 - Jan </a:t>
            </a:r>
            <a:r>
              <a:rPr lang="pl-PL" sz="1400" dirty="0" err="1">
                <a:solidFill>
                  <a:schemeClr val="bg1"/>
                </a:solidFill>
              </a:rPr>
              <a:t>Šafránek</a:t>
            </a:r>
            <a:r>
              <a:rPr lang="pl-PL" sz="1400" dirty="0">
                <a:solidFill>
                  <a:schemeClr val="bg1"/>
                </a:solidFill>
              </a:rPr>
              <a:t>, Red </a:t>
            </a:r>
            <a:r>
              <a:rPr lang="pl-PL" sz="1400" dirty="0" err="1">
                <a:solidFill>
                  <a:schemeClr val="bg1"/>
                </a:solidFill>
              </a:rPr>
              <a:t>Hat</a:t>
            </a:r>
            <a:r>
              <a:rPr lang="pl-PL" sz="1400" dirty="0">
                <a:solidFill>
                  <a:schemeClr val="bg1"/>
                </a:solidFill>
              </a:rPr>
              <a:t> &amp; David </a:t>
            </a:r>
            <a:r>
              <a:rPr lang="pl-PL" sz="1400" dirty="0" err="1">
                <a:solidFill>
                  <a:schemeClr val="bg1"/>
                </a:solidFill>
              </a:rPr>
              <a:t>Zhu</a:t>
            </a:r>
            <a:r>
              <a:rPr lang="pl-PL" sz="1400" dirty="0">
                <a:solidFill>
                  <a:schemeClr val="bg1"/>
                </a:solidFill>
              </a:rPr>
              <a:t>, Google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2189A61-2F3E-0E4A-9195-7B62CF444F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6893" y="967145"/>
            <a:ext cx="9695598" cy="435133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ED21B9-BD72-F146-B119-D4610113449B}"/>
              </a:ext>
            </a:extLst>
          </p:cNvPr>
          <p:cNvSpPr txBox="1"/>
          <p:nvPr/>
        </p:nvSpPr>
        <p:spPr>
          <a:xfrm>
            <a:off x="886877" y="5426522"/>
            <a:ext cx="96955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All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three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pods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can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overwrite</a:t>
            </a:r>
            <a:r>
              <a:rPr lang="pl-PL" sz="2800" dirty="0">
                <a:solidFill>
                  <a:schemeClr val="bg1"/>
                </a:solidFill>
              </a:rPr>
              <a:t> data of </a:t>
            </a:r>
            <a:r>
              <a:rPr lang="pl-PL" sz="2800" dirty="0" err="1">
                <a:solidFill>
                  <a:schemeClr val="bg1"/>
                </a:solidFill>
              </a:rPr>
              <a:t>each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other</a:t>
            </a:r>
            <a:r>
              <a:rPr lang="pl-PL" sz="2800" dirty="0">
                <a:solidFill>
                  <a:schemeClr val="bg1"/>
                </a:solidFill>
              </a:rPr>
              <a:t>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chemeClr val="bg1"/>
                </a:solidFill>
              </a:rPr>
              <a:t>Most </a:t>
            </a:r>
            <a:r>
              <a:rPr lang="pl-PL" sz="2800" dirty="0" err="1">
                <a:solidFill>
                  <a:schemeClr val="bg1"/>
                </a:solidFill>
              </a:rPr>
              <a:t>applications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crash</a:t>
            </a:r>
            <a:r>
              <a:rPr lang="pl-PL" sz="2800" dirty="0">
                <a:solidFill>
                  <a:schemeClr val="bg1"/>
                </a:solidFill>
              </a:rPr>
              <a:t> / </a:t>
            </a:r>
            <a:r>
              <a:rPr lang="pl-PL" sz="2800" dirty="0" err="1">
                <a:solidFill>
                  <a:schemeClr val="bg1"/>
                </a:solidFill>
              </a:rPr>
              <a:t>refuse</a:t>
            </a:r>
            <a:r>
              <a:rPr lang="pl-PL" sz="2800" dirty="0">
                <a:solidFill>
                  <a:schemeClr val="bg1"/>
                </a:solidFill>
              </a:rPr>
              <a:t> to </a:t>
            </a:r>
            <a:r>
              <a:rPr lang="pl-PL" sz="2800" dirty="0" err="1">
                <a:solidFill>
                  <a:schemeClr val="bg1"/>
                </a:solidFill>
              </a:rPr>
              <a:t>work</a:t>
            </a:r>
            <a:r>
              <a:rPr lang="pl-PL" sz="28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757229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Runs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X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replicas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a single Pod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template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lvl="1"/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Each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pod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gets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its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own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PVC(s) from a PVC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template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pod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deleted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StatefulSet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automatically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creates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new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one.</a:t>
            </a:r>
          </a:p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Each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pod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stable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identity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Scalable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&amp; down.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StatefulSet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8837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StatefulSet</a:t>
            </a:r>
            <a:endParaRPr lang="pl-PL" dirty="0">
              <a:solidFill>
                <a:schemeClr val="bg1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357C9F-1ADC-4B44-83F4-D5D6A5FCCF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7020" y="1353566"/>
            <a:ext cx="8747720" cy="435133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56D733B-81A0-094B-B743-EEBC482C14B4}"/>
              </a:ext>
            </a:extLst>
          </p:cNvPr>
          <p:cNvSpPr txBox="1"/>
          <p:nvPr/>
        </p:nvSpPr>
        <p:spPr>
          <a:xfrm>
            <a:off x="887020" y="5751576"/>
            <a:ext cx="88269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</a:rPr>
              <a:t>The </a:t>
            </a:r>
            <a:r>
              <a:rPr lang="pl-PL" sz="2800" dirty="0" err="1">
                <a:solidFill>
                  <a:schemeClr val="bg1"/>
                </a:solidFill>
              </a:rPr>
              <a:t>pods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must</a:t>
            </a:r>
            <a:r>
              <a:rPr lang="pl-PL" sz="2800" dirty="0">
                <a:solidFill>
                  <a:schemeClr val="bg1"/>
                </a:solidFill>
              </a:rPr>
              <a:t> be </a:t>
            </a:r>
            <a:r>
              <a:rPr lang="pl-PL" sz="2800" dirty="0" err="1">
                <a:solidFill>
                  <a:schemeClr val="bg1"/>
                </a:solidFill>
              </a:rPr>
              <a:t>aware</a:t>
            </a:r>
            <a:r>
              <a:rPr lang="pl-PL" sz="2800" dirty="0">
                <a:solidFill>
                  <a:schemeClr val="bg1"/>
                </a:solidFill>
              </a:rPr>
              <a:t> of the </a:t>
            </a:r>
            <a:r>
              <a:rPr lang="pl-PL" sz="2800" dirty="0" err="1">
                <a:solidFill>
                  <a:schemeClr val="bg1"/>
                </a:solidFill>
              </a:rPr>
              <a:t>other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StatefulSet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members</a:t>
            </a:r>
            <a:r>
              <a:rPr lang="pl-PL" sz="2800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DC9A29-20EC-FD4C-9ABC-5A84CF41A289}"/>
              </a:ext>
            </a:extLst>
          </p:cNvPr>
          <p:cNvSpPr txBox="1"/>
          <p:nvPr/>
        </p:nvSpPr>
        <p:spPr>
          <a:xfrm>
            <a:off x="838200" y="6338986"/>
            <a:ext cx="5751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>
                <a:solidFill>
                  <a:schemeClr val="bg1"/>
                </a:solidFill>
              </a:rPr>
              <a:t>Source: </a:t>
            </a:r>
            <a:r>
              <a:rPr lang="pl-PL" sz="1400" dirty="0" err="1">
                <a:solidFill>
                  <a:schemeClr val="bg1"/>
                </a:solidFill>
              </a:rPr>
              <a:t>Kubernetes</a:t>
            </a:r>
            <a:r>
              <a:rPr lang="pl-PL" sz="1400" dirty="0">
                <a:solidFill>
                  <a:schemeClr val="bg1"/>
                </a:solidFill>
              </a:rPr>
              <a:t> Storage 101 - Jan </a:t>
            </a:r>
            <a:r>
              <a:rPr lang="pl-PL" sz="1400" dirty="0" err="1">
                <a:solidFill>
                  <a:schemeClr val="bg1"/>
                </a:solidFill>
              </a:rPr>
              <a:t>Šafránek</a:t>
            </a:r>
            <a:r>
              <a:rPr lang="pl-PL" sz="1400" dirty="0">
                <a:solidFill>
                  <a:schemeClr val="bg1"/>
                </a:solidFill>
              </a:rPr>
              <a:t>, Red </a:t>
            </a:r>
            <a:r>
              <a:rPr lang="pl-PL" sz="1400" dirty="0" err="1">
                <a:solidFill>
                  <a:schemeClr val="bg1"/>
                </a:solidFill>
              </a:rPr>
              <a:t>Hat</a:t>
            </a:r>
            <a:r>
              <a:rPr lang="pl-PL" sz="1400" dirty="0">
                <a:solidFill>
                  <a:schemeClr val="bg1"/>
                </a:solidFill>
              </a:rPr>
              <a:t> &amp; David </a:t>
            </a:r>
            <a:r>
              <a:rPr lang="pl-PL" sz="1400" dirty="0" err="1">
                <a:solidFill>
                  <a:schemeClr val="bg1"/>
                </a:solidFill>
              </a:rPr>
              <a:t>Zhu</a:t>
            </a:r>
            <a:r>
              <a:rPr lang="pl-PL" sz="1400" dirty="0">
                <a:solidFill>
                  <a:schemeClr val="bg1"/>
                </a:solidFill>
              </a:rPr>
              <a:t>, Google</a:t>
            </a:r>
          </a:p>
        </p:txBody>
      </p:sp>
    </p:spTree>
    <p:extLst>
      <p:ext uri="{BB962C8B-B14F-4D97-AF65-F5344CB8AC3E}">
        <p14:creationId xmlns:p14="http://schemas.microsoft.com/office/powerpoint/2010/main" val="91016194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683" y="365125"/>
            <a:ext cx="10515600" cy="573026"/>
          </a:xfrm>
        </p:spPr>
        <p:txBody>
          <a:bodyPr>
            <a:normAutofit fontScale="90000"/>
          </a:bodyPr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StatefulSet</a:t>
            </a:r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 vs Deployment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C2CC1F-BE79-1644-B2CE-ABAF0268DAB5}"/>
              </a:ext>
            </a:extLst>
          </p:cNvPr>
          <p:cNvSpPr txBox="1"/>
          <p:nvPr/>
        </p:nvSpPr>
        <p:spPr>
          <a:xfrm>
            <a:off x="113805" y="1414562"/>
            <a:ext cx="5491348" cy="5078313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apps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Pod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mysql:5.6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env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MYSQL_ROOT_PASSWORD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value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volumeMounts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mountPath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var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lib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persistentVolumeClaim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claimName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mysql-pv-claim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D6E4D6-BB76-2941-9739-E3CD2AB31C41}"/>
              </a:ext>
            </a:extLst>
          </p:cNvPr>
          <p:cNvSpPr txBox="1"/>
          <p:nvPr/>
        </p:nvSpPr>
        <p:spPr>
          <a:xfrm>
            <a:off x="6096000" y="223747"/>
            <a:ext cx="6048499" cy="6555641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apps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/v1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StatefulSet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selector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matchLabels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app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serviceName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replicas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>
                <a:solidFill>
                  <a:srgbClr val="B5CEA8"/>
                </a:solidFill>
                <a:latin typeface="Menlo" panose="020B0609030804020204" pitchFamily="49" charset="0"/>
              </a:rPr>
              <a:t>3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template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app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spec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     -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       </a:t>
            </a:r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mysql:5.6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volumeMounts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       -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mountPath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var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lib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volumeClaimTemplates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spec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[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]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storageClassName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slow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resources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requests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1Gi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3DD4A94-E988-E545-871A-F84D8EC31989}"/>
              </a:ext>
            </a:extLst>
          </p:cNvPr>
          <p:cNvSpPr/>
          <p:nvPr/>
        </p:nvSpPr>
        <p:spPr>
          <a:xfrm>
            <a:off x="6115992" y="4722831"/>
            <a:ext cx="5962203" cy="2056557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6412984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943311"/>
          </a:xfrm>
        </p:spPr>
        <p:txBody>
          <a:bodyPr numCol="2">
            <a:normAutofit fontScale="40000" lnSpcReduction="20000"/>
          </a:bodyPr>
          <a:lstStyle/>
          <a:p>
            <a:pPr marL="0" indent="0">
              <a:buClr>
                <a:schemeClr val="accent1"/>
              </a:buClr>
              <a:buNone/>
            </a:pPr>
            <a:r>
              <a:rPr lang="pl-PL" sz="6200" dirty="0">
                <a:solidFill>
                  <a:schemeClr val="accent2"/>
                </a:solidFill>
              </a:rPr>
              <a:t>Remote Storage</a:t>
            </a:r>
            <a:r>
              <a:rPr lang="pl-PL" sz="6200" dirty="0"/>
              <a:t> 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2"/>
                </a:solidFill>
              </a:rPr>
              <a:t>GCE </a:t>
            </a:r>
            <a:r>
              <a:rPr lang="pl-PL" sz="4000" dirty="0" err="1">
                <a:solidFill>
                  <a:schemeClr val="bg2"/>
                </a:solidFill>
              </a:rPr>
              <a:t>Persistent</a:t>
            </a:r>
            <a:r>
              <a:rPr lang="pl-PL" sz="4000" dirty="0">
                <a:solidFill>
                  <a:schemeClr val="bg2"/>
                </a:solidFill>
              </a:rPr>
              <a:t> Disk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2"/>
                </a:solidFill>
              </a:rPr>
              <a:t>AWS </a:t>
            </a:r>
            <a:r>
              <a:rPr lang="pl-PL" sz="4000" dirty="0" err="1">
                <a:solidFill>
                  <a:schemeClr val="bg2"/>
                </a:solidFill>
              </a:rPr>
              <a:t>Elastic</a:t>
            </a:r>
            <a:r>
              <a:rPr lang="pl-PL" sz="4000" dirty="0">
                <a:solidFill>
                  <a:schemeClr val="bg2"/>
                </a:solidFill>
              </a:rPr>
              <a:t> Block </a:t>
            </a:r>
            <a:r>
              <a:rPr lang="pl-PL" sz="4000" dirty="0" err="1">
                <a:solidFill>
                  <a:schemeClr val="bg2"/>
                </a:solidFill>
              </a:rPr>
              <a:t>Store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Azure</a:t>
            </a:r>
            <a:r>
              <a:rPr lang="pl-PL" sz="4000" dirty="0">
                <a:solidFill>
                  <a:schemeClr val="bg2"/>
                </a:solidFill>
              </a:rPr>
              <a:t> File Storage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Azure</a:t>
            </a:r>
            <a:r>
              <a:rPr lang="pl-PL" sz="4000" dirty="0">
                <a:solidFill>
                  <a:schemeClr val="bg2"/>
                </a:solidFill>
              </a:rPr>
              <a:t> Data Disk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2"/>
                </a:solidFill>
              </a:rPr>
              <a:t>Dell EMC </a:t>
            </a:r>
            <a:r>
              <a:rPr lang="pl-PL" sz="4000" dirty="0" err="1">
                <a:solidFill>
                  <a:schemeClr val="bg2"/>
                </a:solidFill>
              </a:rPr>
              <a:t>ScaleIO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iSCSI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Flocker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2"/>
                </a:solidFill>
              </a:rPr>
              <a:t>NFS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vSphere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GlusterFS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Ceph</a:t>
            </a:r>
            <a:r>
              <a:rPr lang="pl-PL" sz="4000" dirty="0">
                <a:solidFill>
                  <a:schemeClr val="bg2"/>
                </a:solidFill>
              </a:rPr>
              <a:t> File and RBD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Cinder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Quobyte</a:t>
            </a:r>
            <a:r>
              <a:rPr lang="pl-PL" sz="4000" dirty="0">
                <a:solidFill>
                  <a:schemeClr val="bg2"/>
                </a:solidFill>
              </a:rPr>
              <a:t> Volume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FibreChannel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VMware</a:t>
            </a:r>
            <a:r>
              <a:rPr lang="pl-PL" sz="4000" dirty="0">
                <a:solidFill>
                  <a:schemeClr val="bg2"/>
                </a:solidFill>
              </a:rPr>
              <a:t> </a:t>
            </a:r>
            <a:r>
              <a:rPr lang="pl-PL" sz="4000" dirty="0" err="1">
                <a:solidFill>
                  <a:schemeClr val="bg2"/>
                </a:solidFill>
              </a:rPr>
              <a:t>Photon</a:t>
            </a:r>
            <a:r>
              <a:rPr lang="pl-PL" sz="4000" dirty="0">
                <a:solidFill>
                  <a:schemeClr val="bg2"/>
                </a:solidFill>
              </a:rPr>
              <a:t> PD</a:t>
            </a:r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 err="1">
                <a:solidFill>
                  <a:schemeClr val="accent2"/>
                </a:solidFill>
              </a:rPr>
              <a:t>Ephemeral</a:t>
            </a:r>
            <a:r>
              <a:rPr lang="pl-PL" sz="6200" dirty="0">
                <a:solidFill>
                  <a:schemeClr val="accent2"/>
                </a:solidFill>
              </a:rPr>
              <a:t> Storage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</a:rPr>
              <a:t>EmptyDir</a:t>
            </a:r>
            <a:endParaRPr lang="pl-PL" sz="4000" dirty="0">
              <a:solidFill>
                <a:schemeClr val="bg1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1"/>
                </a:solidFill>
              </a:rPr>
              <a:t>Expose </a:t>
            </a:r>
            <a:r>
              <a:rPr lang="pl-PL" sz="4000" dirty="0" err="1">
                <a:solidFill>
                  <a:schemeClr val="bg1"/>
                </a:solidFill>
              </a:rPr>
              <a:t>Kubernetes</a:t>
            </a:r>
            <a:r>
              <a:rPr lang="pl-PL" sz="4000" dirty="0">
                <a:solidFill>
                  <a:schemeClr val="bg1"/>
                </a:solidFill>
              </a:rPr>
              <a:t> API</a:t>
            </a:r>
          </a:p>
          <a:p>
            <a:pPr lvl="1">
              <a:buClr>
                <a:schemeClr val="accent1"/>
              </a:buClr>
            </a:pPr>
            <a:r>
              <a:rPr lang="pl-PL" sz="3600" dirty="0" err="1">
                <a:solidFill>
                  <a:schemeClr val="bg1"/>
                </a:solidFill>
              </a:rPr>
              <a:t>Secret</a:t>
            </a:r>
            <a:endParaRPr lang="pl-PL" sz="3600" dirty="0">
              <a:solidFill>
                <a:schemeClr val="bg1"/>
              </a:solidFill>
            </a:endParaRPr>
          </a:p>
          <a:p>
            <a:pPr lvl="1">
              <a:buClr>
                <a:schemeClr val="accent1"/>
              </a:buClr>
            </a:pPr>
            <a:r>
              <a:rPr lang="pl-PL" sz="3600" dirty="0" err="1">
                <a:solidFill>
                  <a:schemeClr val="bg1"/>
                </a:solidFill>
              </a:rPr>
              <a:t>ConfigMap</a:t>
            </a:r>
            <a:endParaRPr lang="pl-PL" sz="3600" dirty="0">
              <a:solidFill>
                <a:schemeClr val="bg1"/>
              </a:solidFill>
            </a:endParaRPr>
          </a:p>
          <a:p>
            <a:pPr lvl="1">
              <a:buClr>
                <a:schemeClr val="accent1"/>
              </a:buClr>
            </a:pPr>
            <a:r>
              <a:rPr lang="pl-PL" sz="3600" dirty="0" err="1">
                <a:solidFill>
                  <a:schemeClr val="bg1"/>
                </a:solidFill>
              </a:rPr>
              <a:t>DownwardAPI</a:t>
            </a: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>
              <a:buClr>
                <a:schemeClr val="accent1"/>
              </a:buClr>
            </a:pP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 err="1">
                <a:solidFill>
                  <a:schemeClr val="accent2"/>
                </a:solidFill>
              </a:rPr>
              <a:t>Local</a:t>
            </a:r>
            <a:r>
              <a:rPr lang="pl-PL" sz="6200" dirty="0">
                <a:solidFill>
                  <a:schemeClr val="accent2"/>
                </a:solidFill>
              </a:rPr>
              <a:t> </a:t>
            </a:r>
            <a:r>
              <a:rPr lang="pl-PL" sz="6200" dirty="0" err="1">
                <a:solidFill>
                  <a:schemeClr val="accent2"/>
                </a:solidFill>
              </a:rPr>
              <a:t>Persistent</a:t>
            </a:r>
            <a:r>
              <a:rPr lang="pl-PL" sz="6200" dirty="0">
                <a:solidFill>
                  <a:schemeClr val="accent2"/>
                </a:solidFill>
              </a:rPr>
              <a:t> Volume</a:t>
            </a:r>
          </a:p>
          <a:p>
            <a:pPr marL="0" indent="0">
              <a:buClr>
                <a:schemeClr val="accent1"/>
              </a:buClr>
              <a:buNone/>
            </a:pPr>
            <a:endParaRPr lang="pl-PL" sz="4000" dirty="0"/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>
                <a:solidFill>
                  <a:schemeClr val="accent2"/>
                </a:solidFill>
              </a:rPr>
              <a:t>Out-of-</a:t>
            </a:r>
            <a:r>
              <a:rPr lang="pl-PL" sz="6200" dirty="0" err="1">
                <a:solidFill>
                  <a:schemeClr val="accent2"/>
                </a:solidFill>
              </a:rPr>
              <a:t>Tree</a:t>
            </a:r>
            <a:endParaRPr lang="pl-PL" sz="6200" dirty="0"/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</a:rPr>
              <a:t>Flex</a:t>
            </a:r>
            <a:r>
              <a:rPr lang="pl-PL" sz="4000" dirty="0">
                <a:solidFill>
                  <a:schemeClr val="bg1"/>
                </a:solidFill>
              </a:rPr>
              <a:t> (</a:t>
            </a:r>
            <a:r>
              <a:rPr lang="pl-PL" sz="4000" dirty="0" err="1">
                <a:solidFill>
                  <a:schemeClr val="bg1"/>
                </a:solidFill>
              </a:rPr>
              <a:t>exec</a:t>
            </a:r>
            <a:r>
              <a:rPr lang="pl-PL" sz="4000" dirty="0">
                <a:solidFill>
                  <a:schemeClr val="bg1"/>
                </a:solidFill>
              </a:rPr>
              <a:t> a </a:t>
            </a:r>
            <a:r>
              <a:rPr lang="pl-PL" sz="4000" dirty="0" err="1">
                <a:solidFill>
                  <a:schemeClr val="bg1"/>
                </a:solidFill>
              </a:rPr>
              <a:t>binary</a:t>
            </a:r>
            <a:r>
              <a:rPr lang="pl-PL" sz="4000" dirty="0">
                <a:solidFill>
                  <a:schemeClr val="bg1"/>
                </a:solidFill>
              </a:rPr>
              <a:t>)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1"/>
                </a:solidFill>
              </a:rPr>
              <a:t>CSI</a:t>
            </a:r>
          </a:p>
          <a:p>
            <a:pPr marL="0" indent="0">
              <a:buClr>
                <a:schemeClr val="accent1"/>
              </a:buClr>
              <a:buNone/>
            </a:pPr>
            <a:endParaRPr lang="pl-PL" sz="4000" dirty="0">
              <a:solidFill>
                <a:schemeClr val="bg1"/>
              </a:solidFill>
            </a:endParaRPr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>
                <a:solidFill>
                  <a:schemeClr val="accent2"/>
                </a:solidFill>
              </a:rPr>
              <a:t>Host </a:t>
            </a:r>
            <a:r>
              <a:rPr lang="pl-PL" sz="6200" dirty="0" err="1">
                <a:solidFill>
                  <a:schemeClr val="accent2"/>
                </a:solidFill>
              </a:rPr>
              <a:t>path</a:t>
            </a:r>
            <a:endParaRPr lang="pl-PL" sz="6200" dirty="0">
              <a:solidFill>
                <a:schemeClr val="accent2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Plugins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DE77C0-D108-784D-8EBD-234B43D790DF}"/>
              </a:ext>
            </a:extLst>
          </p:cNvPr>
          <p:cNvSpPr/>
          <p:nvPr/>
        </p:nvSpPr>
        <p:spPr>
          <a:xfrm>
            <a:off x="838200" y="1575870"/>
            <a:ext cx="4636325" cy="5058129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3353CA-4C14-9B4B-A76C-0980AE848035}"/>
              </a:ext>
            </a:extLst>
          </p:cNvPr>
          <p:cNvSpPr/>
          <p:nvPr/>
        </p:nvSpPr>
        <p:spPr>
          <a:xfrm>
            <a:off x="5474525" y="1575871"/>
            <a:ext cx="5962203" cy="1853130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541574-40AD-DA49-965B-6ED3D315F67C}"/>
              </a:ext>
            </a:extLst>
          </p:cNvPr>
          <p:cNvSpPr/>
          <p:nvPr/>
        </p:nvSpPr>
        <p:spPr>
          <a:xfrm>
            <a:off x="5474525" y="5282129"/>
            <a:ext cx="5962203" cy="1351870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092475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 lnSpcReduction="10000"/>
          </a:bodyPr>
          <a:lstStyle/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Local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disks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as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PVs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Expose 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local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block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file as 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PersistentVolume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Reduced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durability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Extra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speed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Useful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building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distributed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systems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Useful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for high performance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caching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takes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care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data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gravity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Referenced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via PV/PVC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so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workload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portability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maintained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Local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Volumes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282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2F6364A-B358-4BEE-B158-0734D2C93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8202" y="1570814"/>
            <a:ext cx="0" cy="3710227"/>
          </a:xfrm>
          <a:prstGeom prst="line">
            <a:avLst/>
          </a:prstGeom>
          <a:ln w="19050">
            <a:solidFill>
              <a:srgbClr val="FD91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04F5DF6-CB2C-9D48-8910-0047E8AA5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1860" y="1123527"/>
            <a:ext cx="3308045" cy="46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29184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CSI =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Container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Storage Interface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988B80D-F499-0948-B5F3-0EC5A13A7C4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Storage Interface (CSI)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an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initiative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unify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interface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Orchestrator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Systems (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like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Mesos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Docker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swarm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cloud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foundry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etc.</a:t>
            </a: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Implementing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single CSI for a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vendor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guaranteed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work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>
              <a:buClr>
                <a:schemeClr val="accent1"/>
              </a:buClr>
            </a:pP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8976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A84376D-9053-2745-A9A8-375E42BA33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4924" y="1382863"/>
            <a:ext cx="8722152" cy="4903788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Before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CSI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66AA83-19A4-6A4F-BF13-835B46687C3E}"/>
              </a:ext>
            </a:extLst>
          </p:cNvPr>
          <p:cNvSpPr txBox="1"/>
          <p:nvPr/>
        </p:nvSpPr>
        <p:spPr>
          <a:xfrm>
            <a:off x="1012571" y="6381549"/>
            <a:ext cx="10341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Source: </a:t>
            </a:r>
            <a:r>
              <a:rPr lang="pl-PL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https://medium.com/google-cloud/understanding-the-container-storage-interface-csi-ddbeb966a3b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421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ephemeral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by design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termination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crashes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result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in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loss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data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can’t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share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data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between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each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other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Can’t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run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stateful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applications</a:t>
            </a:r>
            <a:endParaRPr lang="pl-PL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Unless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4000" dirty="0" err="1">
                <a:solidFill>
                  <a:schemeClr val="bg1"/>
                </a:solidFill>
              </a:rPr>
              <a:t>storage</a:t>
            </a:r>
            <a:r>
              <a:rPr lang="pl-PL" sz="4000" dirty="0">
                <a:solidFill>
                  <a:schemeClr val="bg1"/>
                </a:solidFill>
              </a:rPr>
              <a:t> </a:t>
            </a:r>
            <a:r>
              <a:rPr lang="pl-PL" sz="4000" dirty="0" err="1">
                <a:solidFill>
                  <a:schemeClr val="bg1"/>
                </a:solidFill>
              </a:rPr>
              <a:t>is</a:t>
            </a:r>
            <a:r>
              <a:rPr lang="pl-PL" sz="4000" dirty="0">
                <a:solidFill>
                  <a:schemeClr val="bg1"/>
                </a:solidFill>
              </a:rPr>
              <a:t> </a:t>
            </a:r>
            <a:r>
              <a:rPr lang="pl-PL" sz="4000" dirty="0" err="1">
                <a:solidFill>
                  <a:schemeClr val="bg1"/>
                </a:solidFill>
              </a:rPr>
              <a:t>provisioned</a:t>
            </a:r>
            <a:r>
              <a:rPr lang="pl-PL" sz="4000" dirty="0">
                <a:solidFill>
                  <a:schemeClr val="bg1"/>
                </a:solidFill>
              </a:rPr>
              <a:t> and </a:t>
            </a:r>
            <a:r>
              <a:rPr lang="pl-PL" sz="4000" dirty="0" err="1">
                <a:solidFill>
                  <a:schemeClr val="bg1"/>
                </a:solidFill>
              </a:rPr>
              <a:t>attached</a:t>
            </a:r>
            <a:r>
              <a:rPr lang="pl-PL" sz="4000" dirty="0">
                <a:solidFill>
                  <a:schemeClr val="bg1"/>
                </a:solidFill>
              </a:rPr>
              <a:t> to </a:t>
            </a:r>
            <a:r>
              <a:rPr lang="pl-PL" sz="4000" dirty="0" err="1">
                <a:solidFill>
                  <a:schemeClr val="bg1"/>
                </a:solidFill>
              </a:rPr>
              <a:t>container</a:t>
            </a:r>
            <a:r>
              <a:rPr lang="pl-PL" sz="4000" dirty="0">
                <a:solidFill>
                  <a:schemeClr val="bg1"/>
                </a:solidFill>
              </a:rPr>
              <a:t> by </a:t>
            </a:r>
            <a:r>
              <a:rPr lang="pl-PL" sz="4000" dirty="0">
                <a:solidFill>
                  <a:schemeClr val="accent2"/>
                </a:solidFill>
              </a:rPr>
              <a:t>Volume </a:t>
            </a:r>
            <a:r>
              <a:rPr lang="pl-PL" sz="4000" dirty="0" err="1">
                <a:solidFill>
                  <a:schemeClr val="accent2"/>
                </a:solidFill>
              </a:rPr>
              <a:t>Plugin</a:t>
            </a:r>
            <a:endParaRPr lang="pl-PL" sz="4000" dirty="0">
              <a:solidFill>
                <a:schemeClr val="accent2"/>
              </a:solidFill>
            </a:endParaRPr>
          </a:p>
          <a:p>
            <a:pPr>
              <a:buClr>
                <a:schemeClr val="accent1"/>
              </a:buClr>
            </a:pPr>
            <a:endParaRPr lang="en-US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Problems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stateful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2824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Before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CSI -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problems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DEA58C-2ED7-2C40-82B5-2D905F6F4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</a:rPr>
              <a:t>Volume </a:t>
            </a:r>
            <a:r>
              <a:rPr lang="pl-PL" dirty="0" err="1">
                <a:solidFill>
                  <a:schemeClr val="bg1"/>
                </a:solidFill>
              </a:rPr>
              <a:t>plugin</a:t>
            </a:r>
            <a:r>
              <a:rPr lang="pl-PL" dirty="0">
                <a:solidFill>
                  <a:schemeClr val="bg1"/>
                </a:solidFill>
              </a:rPr>
              <a:t> development </a:t>
            </a:r>
            <a:r>
              <a:rPr lang="pl-PL" dirty="0" err="1">
                <a:solidFill>
                  <a:schemeClr val="bg1"/>
                </a:solidFill>
              </a:rPr>
              <a:t>coupled</a:t>
            </a:r>
            <a:r>
              <a:rPr lang="pl-PL" dirty="0">
                <a:solidFill>
                  <a:schemeClr val="bg1"/>
                </a:solidFill>
              </a:rPr>
              <a:t> and dependent on </a:t>
            </a:r>
            <a:r>
              <a:rPr lang="pl-PL" dirty="0" err="1">
                <a:solidFill>
                  <a:schemeClr val="bg1"/>
                </a:solidFill>
              </a:rPr>
              <a:t>Kubernetes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releases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</a:rPr>
              <a:t>Kubernetes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developers</a:t>
            </a:r>
            <a:r>
              <a:rPr lang="pl-PL" dirty="0">
                <a:solidFill>
                  <a:schemeClr val="bg1"/>
                </a:solidFill>
              </a:rPr>
              <a:t>/</a:t>
            </a:r>
            <a:r>
              <a:rPr lang="pl-PL" dirty="0" err="1">
                <a:solidFill>
                  <a:schemeClr val="bg1"/>
                </a:solidFill>
              </a:rPr>
              <a:t>community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responsible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testing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maintaining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all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volume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plugins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</a:rPr>
              <a:t>Bugs in </a:t>
            </a:r>
            <a:r>
              <a:rPr lang="pl-PL" dirty="0" err="1">
                <a:solidFill>
                  <a:schemeClr val="bg1"/>
                </a:solidFill>
              </a:rPr>
              <a:t>volume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plugins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crash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Kubernetes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components</a:t>
            </a:r>
            <a:endParaRPr lang="pl-PL" dirty="0">
              <a:solidFill>
                <a:schemeClr val="bg1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</a:rPr>
              <a:t>Volume </a:t>
            </a:r>
            <a:r>
              <a:rPr lang="pl-PL" dirty="0" err="1">
                <a:solidFill>
                  <a:schemeClr val="bg1"/>
                </a:solidFill>
              </a:rPr>
              <a:t>plugins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get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full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privileges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kubernetes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components</a:t>
            </a:r>
            <a:r>
              <a:rPr lang="pl-PL" dirty="0">
                <a:solidFill>
                  <a:schemeClr val="bg1"/>
                </a:solidFill>
              </a:rPr>
              <a:t> (</a:t>
            </a:r>
            <a:r>
              <a:rPr lang="pl-PL" dirty="0" err="1">
                <a:solidFill>
                  <a:schemeClr val="bg1"/>
                </a:solidFill>
              </a:rPr>
              <a:t>kubelet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kube</a:t>
            </a:r>
            <a:r>
              <a:rPr lang="pl-PL" dirty="0">
                <a:solidFill>
                  <a:schemeClr val="bg1"/>
                </a:solidFill>
              </a:rPr>
              <a:t>-</a:t>
            </a:r>
            <a:r>
              <a:rPr lang="pl-PL" dirty="0" err="1">
                <a:solidFill>
                  <a:schemeClr val="bg1"/>
                </a:solidFill>
              </a:rPr>
              <a:t>controller</a:t>
            </a:r>
            <a:r>
              <a:rPr lang="pl-PL" dirty="0">
                <a:solidFill>
                  <a:schemeClr val="bg1"/>
                </a:solidFill>
              </a:rPr>
              <a:t>-manager).</a:t>
            </a: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</a:rPr>
              <a:t>Plugin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developers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forced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make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plugin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source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code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available</a:t>
            </a:r>
            <a:r>
              <a:rPr lang="pl-PL" dirty="0">
                <a:solidFill>
                  <a:schemeClr val="bg1"/>
                </a:solidFill>
              </a:rPr>
              <a:t> – open-</a:t>
            </a:r>
            <a:r>
              <a:rPr lang="pl-PL" dirty="0" err="1">
                <a:solidFill>
                  <a:schemeClr val="bg1"/>
                </a:solidFill>
              </a:rPr>
              <a:t>source</a:t>
            </a:r>
            <a:br>
              <a:rPr lang="pl-PL" dirty="0">
                <a:solidFill>
                  <a:schemeClr val="bg1"/>
                </a:solidFill>
              </a:rPr>
            </a:b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0115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9D56E56-84FF-1C49-BD3B-8A29120A4D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4924" y="1463958"/>
            <a:ext cx="8722152" cy="4903788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CSI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concept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CCD6CD-EB33-7141-8DAF-E3A1167E8921}"/>
              </a:ext>
            </a:extLst>
          </p:cNvPr>
          <p:cNvSpPr txBox="1"/>
          <p:nvPr/>
        </p:nvSpPr>
        <p:spPr>
          <a:xfrm>
            <a:off x="1734924" y="6492875"/>
            <a:ext cx="4181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Source: </a:t>
            </a:r>
            <a:r>
              <a:rPr lang="pl-PL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CloudNativeCon EU 2018 CSI Jie Yu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33466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CSI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exmaple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A8F5A-216A-9A48-A27F-52750EDEE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25192E-5963-DF40-98FF-71B0AD2E46E2}"/>
              </a:ext>
            </a:extLst>
          </p:cNvPr>
          <p:cNvSpPr txBox="1"/>
          <p:nvPr/>
        </p:nvSpPr>
        <p:spPr>
          <a:xfrm>
            <a:off x="349718" y="2431633"/>
            <a:ext cx="11492564" cy="3139321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StorageClass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storage.k8s.io/v1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2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fast-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storage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csi-driver.example.com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parameters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2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pd-ssd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>
                <a:solidFill>
                  <a:srgbClr val="569CD6"/>
                </a:solidFill>
                <a:latin typeface="Menlo" panose="020B0609030804020204" pitchFamily="49" charset="0"/>
              </a:rPr>
              <a:t>  csi.storage.k8s.io/</a:t>
            </a:r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provisioner-secret-name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mysecret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>
                <a:solidFill>
                  <a:srgbClr val="569CD6"/>
                </a:solidFill>
                <a:latin typeface="Menlo" panose="020B0609030804020204" pitchFamily="49" charset="0"/>
              </a:rPr>
              <a:t>  csi.storage.k8s.io/</a:t>
            </a:r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provisioner-secret-namespace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mynamespace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30E0CE-9C13-F34D-BA2D-6EADDF7EE223}"/>
              </a:ext>
            </a:extLst>
          </p:cNvPr>
          <p:cNvSpPr/>
          <p:nvPr/>
        </p:nvSpPr>
        <p:spPr>
          <a:xfrm>
            <a:off x="349717" y="2810578"/>
            <a:ext cx="11492563" cy="394636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46821E-1E11-3246-B3DF-1D34BD7F28F0}"/>
              </a:ext>
            </a:extLst>
          </p:cNvPr>
          <p:cNvSpPr/>
          <p:nvPr/>
        </p:nvSpPr>
        <p:spPr>
          <a:xfrm>
            <a:off x="349717" y="3803975"/>
            <a:ext cx="11492563" cy="394636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546517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CSI – materials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A2BDD-2600-1C45-8FFF-1F4E0AFAD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</a:rPr>
              <a:t>Webpage</a:t>
            </a:r>
            <a:r>
              <a:rPr lang="pl-PL" dirty="0">
                <a:solidFill>
                  <a:schemeClr val="bg1"/>
                </a:solidFill>
              </a:rPr>
              <a:t> - </a:t>
            </a:r>
            <a:r>
              <a:rPr lang="pl-PL" dirty="0">
                <a:solidFill>
                  <a:schemeClr val="accent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https://kubernetes-csi.github.io/</a:t>
            </a:r>
            <a:endParaRPr lang="pl-PL" dirty="0">
              <a:solidFill>
                <a:schemeClr val="bg1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</a:rPr>
              <a:t>Specification</a:t>
            </a:r>
            <a:r>
              <a:rPr lang="pl-PL" dirty="0">
                <a:solidFill>
                  <a:schemeClr val="bg1"/>
                </a:solidFill>
              </a:rPr>
              <a:t> - </a:t>
            </a:r>
            <a:r>
              <a:rPr lang="pl-PL" dirty="0">
                <a:solidFill>
                  <a:schemeClr val="accent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https://github.com/container-storage-interface/spec</a:t>
            </a:r>
            <a:r>
              <a:rPr lang="pl-PL" dirty="0">
                <a:solidFill>
                  <a:schemeClr val="accent4"/>
                </a:solidFill>
              </a:rPr>
              <a:t> </a:t>
            </a: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</a:rPr>
              <a:t>Great </a:t>
            </a:r>
            <a:r>
              <a:rPr lang="pl-PL" dirty="0" err="1">
                <a:solidFill>
                  <a:schemeClr val="bg1"/>
                </a:solidFill>
              </a:rPr>
              <a:t>talks</a:t>
            </a:r>
            <a:r>
              <a:rPr lang="pl-PL" dirty="0">
                <a:solidFill>
                  <a:schemeClr val="bg1"/>
                </a:solidFill>
              </a:rPr>
              <a:t>: </a:t>
            </a:r>
            <a:endParaRPr lang="pl-PL" u="sng" dirty="0">
              <a:solidFill>
                <a:schemeClr val="bg1"/>
              </a:solid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>
              <a:buClr>
                <a:schemeClr val="accent1"/>
              </a:buClr>
            </a:pPr>
            <a:r>
              <a:rPr lang="pl-PL" u="sng" dirty="0">
                <a:solidFill>
                  <a:schemeClr val="accent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Container Storage Interface: Present and Future - Jie Yu</a:t>
            </a:r>
          </a:p>
          <a:p>
            <a:pPr lvl="1">
              <a:buClr>
                <a:schemeClr val="accent1"/>
              </a:buClr>
            </a:pPr>
            <a:r>
              <a:rPr lang="pl-PL" u="sng" dirty="0">
                <a:solidFill>
                  <a:schemeClr val="accent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Container Storage Interface for Kubernetes</a:t>
            </a:r>
          </a:p>
        </p:txBody>
      </p:sp>
    </p:spTree>
    <p:extLst>
      <p:ext uri="{BB962C8B-B14F-4D97-AF65-F5344CB8AC3E}">
        <p14:creationId xmlns:p14="http://schemas.microsoft.com/office/powerpoint/2010/main" val="3557345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AAB311-A3D6-114E-9487-3C4F5B3473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 features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70B20E3-8693-574C-9D11-AAEAED2A3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pl-P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25455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Only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expansion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supported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Offline. </a:t>
            </a:r>
          </a:p>
          <a:p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Online (beta).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Resize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of PV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1243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Part of CSI.</a:t>
            </a: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take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snapshot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PV. </a:t>
            </a:r>
          </a:p>
          <a:p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PV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provisioned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from 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snapshot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VolumeSnapshotContent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VolumeSnapshot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VolumeSnapshotClass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CRDs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intruduced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More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  <a:r>
              <a:rPr lang="pl-PL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https://kubernetes.io/blog/2018/10/09/introducing-volume-snapshot-alpha-for-kubernetes/</a:t>
            </a:r>
            <a:endParaRPr lang="en-US" sz="28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Snapshots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8725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2EF7841-D76F-534F-B402-5C929CFC4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111674"/>
            <a:ext cx="10905066" cy="463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60142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Myth</a:t>
            </a:r>
            <a:r>
              <a:rPr lang="pl-PL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1: 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Applications in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must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stateless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078DDA-FEF7-2F4D-B659-3DF4D68A8D22}"/>
              </a:ext>
            </a:extLst>
          </p:cNvPr>
          <p:cNvSpPr/>
          <p:nvPr/>
        </p:nvSpPr>
        <p:spPr>
          <a:xfrm>
            <a:off x="3048000" y="2828836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5828A4C-212C-5341-B5E0-F28060324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6877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Unless persistent volume is used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Statistic shows that 40% of workloads are stateful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It’s myth</a:t>
            </a:r>
          </a:p>
          <a:p>
            <a:pPr>
              <a:buClr>
                <a:schemeClr val="accent1"/>
              </a:buClr>
            </a:pPr>
            <a:endParaRPr lang="pl-PL" u="sng" dirty="0">
              <a:solidFill>
                <a:schemeClr val="accent4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671748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 lnSpcReduction="10000"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hostPath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Local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Volumes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almost</a:t>
            </a:r>
            <a:r>
              <a:rPr lang="pl-PL" dirty="0">
                <a:solidFill>
                  <a:schemeClr val="bg1"/>
                </a:solidFill>
              </a:rPr>
              <a:t> as fast as </a:t>
            </a:r>
            <a:r>
              <a:rPr lang="pl-PL" dirty="0" err="1">
                <a:solidFill>
                  <a:schemeClr val="bg1"/>
                </a:solidFill>
              </a:rPr>
              <a:t>bare</a:t>
            </a:r>
            <a:r>
              <a:rPr lang="pl-PL" dirty="0">
                <a:solidFill>
                  <a:schemeClr val="bg1"/>
                </a:solidFill>
              </a:rPr>
              <a:t> metal</a:t>
            </a:r>
          </a:p>
          <a:p>
            <a:r>
              <a:rPr lang="pl-PL" dirty="0" err="1">
                <a:solidFill>
                  <a:schemeClr val="bg1"/>
                </a:solidFill>
              </a:rPr>
              <a:t>Perf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depends</a:t>
            </a:r>
            <a:r>
              <a:rPr lang="pl-PL" dirty="0">
                <a:solidFill>
                  <a:schemeClr val="bg1"/>
                </a:solidFill>
              </a:rPr>
              <a:t> on </a:t>
            </a:r>
            <a:r>
              <a:rPr lang="pl-PL" dirty="0" err="1">
                <a:solidFill>
                  <a:schemeClr val="bg1"/>
                </a:solidFill>
              </a:rPr>
              <a:t>remote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storage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Perf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depends</a:t>
            </a:r>
            <a:r>
              <a:rPr lang="pl-PL" dirty="0">
                <a:solidFill>
                  <a:schemeClr val="bg1"/>
                </a:solidFill>
              </a:rPr>
              <a:t> on </a:t>
            </a:r>
            <a:r>
              <a:rPr lang="pl-PL" dirty="0" err="1">
                <a:solidFill>
                  <a:schemeClr val="bg1"/>
                </a:solidFill>
              </a:rPr>
              <a:t>cloud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provider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You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need</a:t>
            </a:r>
            <a:r>
              <a:rPr lang="pl-PL" dirty="0">
                <a:solidFill>
                  <a:schemeClr val="bg1"/>
                </a:solidFill>
              </a:rPr>
              <a:t> to test </a:t>
            </a:r>
            <a:r>
              <a:rPr lang="pl-PL" dirty="0" err="1">
                <a:solidFill>
                  <a:schemeClr val="bg1"/>
                </a:solidFill>
              </a:rPr>
              <a:t>it</a:t>
            </a:r>
            <a:r>
              <a:rPr lang="pl-PL" dirty="0">
                <a:solidFill>
                  <a:schemeClr val="bg1"/>
                </a:solidFill>
              </a:rPr>
              <a:t> by </a:t>
            </a:r>
            <a:r>
              <a:rPr lang="pl-PL" dirty="0" err="1">
                <a:solidFill>
                  <a:schemeClr val="bg1"/>
                </a:solidFill>
              </a:rPr>
              <a:t>your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own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Tools:</a:t>
            </a: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Sysbench</a:t>
            </a: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Pg_bench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Recommended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watch</a:t>
            </a: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Benchmarking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Cloud</a:t>
            </a:r>
            <a:r>
              <a:rPr lang="pl-PL" dirty="0">
                <a:solidFill>
                  <a:schemeClr val="bg1"/>
                </a:solidFill>
              </a:rPr>
              <a:t> Native Storage - Josh </a:t>
            </a:r>
            <a:r>
              <a:rPr lang="pl-PL" dirty="0" err="1">
                <a:solidFill>
                  <a:schemeClr val="bg1"/>
                </a:solidFill>
              </a:rPr>
              <a:t>Berkus</a:t>
            </a:r>
            <a:r>
              <a:rPr lang="pl-PL" dirty="0">
                <a:solidFill>
                  <a:schemeClr val="bg1"/>
                </a:solidFill>
              </a:rPr>
              <a:t>, Red </a:t>
            </a:r>
            <a:r>
              <a:rPr lang="pl-PL" dirty="0" err="1">
                <a:solidFill>
                  <a:schemeClr val="bg1"/>
                </a:solidFill>
              </a:rPr>
              <a:t>Hat</a:t>
            </a:r>
            <a:r>
              <a:rPr lang="pl-PL" dirty="0">
                <a:solidFill>
                  <a:schemeClr val="bg1"/>
                </a:solidFill>
              </a:rPr>
              <a:t> – </a:t>
            </a:r>
            <a:r>
              <a:rPr lang="pl-PL" dirty="0" err="1">
                <a:solidFill>
                  <a:schemeClr val="bg1"/>
                </a:solidFill>
              </a:rPr>
              <a:t>KubeCon</a:t>
            </a:r>
            <a:r>
              <a:rPr lang="pl-PL" dirty="0">
                <a:solidFill>
                  <a:schemeClr val="bg1"/>
                </a:solidFill>
              </a:rPr>
              <a:t> Europe 2019 - </a:t>
            </a:r>
            <a:r>
              <a:rPr lang="pl-PL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https://www.youtube.com/watch?v=4V-4yPSfN3U</a:t>
            </a:r>
            <a:endParaRPr lang="pl-PL" dirty="0">
              <a:solidFill>
                <a:schemeClr val="accent2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It’s</a:t>
            </a:r>
            <a:r>
              <a:rPr lang="pl-PL" dirty="0">
                <a:solidFill>
                  <a:schemeClr val="bg1"/>
                </a:solidFill>
              </a:rPr>
              <a:t> not </a:t>
            </a:r>
            <a:r>
              <a:rPr lang="pl-PL" dirty="0" err="1">
                <a:solidFill>
                  <a:schemeClr val="bg1"/>
                </a:solidFill>
              </a:rPr>
              <a:t>myth</a:t>
            </a:r>
            <a:endParaRPr lang="pl-PL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pl-PL" dirty="0"/>
          </a:p>
          <a:p>
            <a:endParaRPr lang="pl-PL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Myth</a:t>
            </a:r>
            <a:r>
              <a:rPr lang="pl-PL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2: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Writes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done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by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slow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322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way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reference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block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device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mounted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filesystem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Ordered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Volume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accessible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by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in pod</a:t>
            </a:r>
          </a:p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plugin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specifies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>
              <a:buClr>
                <a:schemeClr val="accent1"/>
              </a:buClr>
            </a:pP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How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setup in pod</a:t>
            </a:r>
          </a:p>
          <a:p>
            <a:pPr lvl="1">
              <a:buClr>
                <a:schemeClr val="accent1"/>
              </a:buClr>
            </a:pP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Where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the data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resides</a:t>
            </a:r>
            <a:endParaRPr lang="pl-PL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Lifetime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could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longer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than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lifetime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pod</a:t>
            </a: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Plugin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956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It’s myth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We have an options: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 Local Volume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Host Path – don’t  use it unless you know what you are doing</a:t>
            </a:r>
          </a:p>
          <a:p>
            <a:pPr lvl="1"/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Myth</a:t>
            </a:r>
            <a:r>
              <a:rPr lang="pl-PL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3: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data on k8s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requires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remote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distributed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7867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It’s myth</a:t>
            </a:r>
          </a:p>
          <a:p>
            <a:r>
              <a:rPr lang="en-US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But:</a:t>
            </a:r>
          </a:p>
          <a:p>
            <a:pPr marL="457200" lvl="1" indent="0" algn="ctr">
              <a:buNone/>
            </a:pP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lvl="1" indent="0" algn="ctr">
              <a:buNone/>
            </a:pPr>
            <a:endParaRPr lang="en-US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lvl="1" indent="0" algn="ctr">
              <a:buNone/>
            </a:pPr>
            <a:r>
              <a:rPr lang="en-US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DB as a service </a:t>
            </a:r>
            <a:r>
              <a:rPr lang="en-US" sz="40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&gt;&gt;&gt;&gt;</a:t>
            </a:r>
            <a:r>
              <a:rPr lang="en-US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DB in K8s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Myth</a:t>
            </a:r>
            <a:r>
              <a:rPr lang="pl-PL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4: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Never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run DB on k8s</a:t>
            </a:r>
          </a:p>
        </p:txBody>
      </p:sp>
    </p:spTree>
    <p:extLst>
      <p:ext uri="{BB962C8B-B14F-4D97-AF65-F5344CB8AC3E}">
        <p14:creationId xmlns:p14="http://schemas.microsoft.com/office/powerpoint/2010/main" val="1404162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3E7116-3358-424E-971C-1801D44621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pl-PL" sz="40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Summary</a:t>
            </a:r>
            <a:endParaRPr lang="pl-PL" sz="40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073980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 on K8s is not that complicated as many think</a:t>
            </a:r>
          </a:p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 Local Volume is ‘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almost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’ 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 fast as bare metal storage</a:t>
            </a:r>
          </a:p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Don’t use </a:t>
            </a:r>
            <a:r>
              <a:rPr lang="en-US" sz="28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direct references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volumes in your Pod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 </a:t>
            </a:r>
            <a:r>
              <a:rPr lang="en-US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dynamic provisioning</a:t>
            </a:r>
          </a:p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Still DB as a service is better (not cheaper) than DB on K8s</a:t>
            </a:r>
          </a:p>
          <a:p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Takeaways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466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16754D-D931-8941-8299-46722B5904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16" b="411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pl-PL" sz="4000">
                <a:latin typeface="Roboto Medium" panose="02000000000000000000" pitchFamily="2" charset="0"/>
                <a:ea typeface="Roboto Medium" panose="02000000000000000000" pitchFamily="2" charset="0"/>
              </a:rPr>
              <a:t>Q&amp;A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3663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</a:rPr>
              <a:t>File Storage </a:t>
            </a:r>
          </a:p>
          <a:p>
            <a:pPr lvl="1">
              <a:buClr>
                <a:schemeClr val="accent1"/>
              </a:buClr>
            </a:pPr>
            <a:r>
              <a:rPr lang="pl-PL" sz="2800" dirty="0">
                <a:solidFill>
                  <a:schemeClr val="bg1"/>
                </a:solidFill>
              </a:rPr>
              <a:t>NFS, SMB, etc.</a:t>
            </a:r>
          </a:p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</a:rPr>
              <a:t>Block Storage</a:t>
            </a:r>
          </a:p>
          <a:p>
            <a:pPr lvl="1">
              <a:buClr>
                <a:schemeClr val="accent1"/>
              </a:buClr>
            </a:pPr>
            <a:r>
              <a:rPr lang="pl-PL" sz="2800" dirty="0">
                <a:solidFill>
                  <a:schemeClr val="bg1"/>
                </a:solidFill>
              </a:rPr>
              <a:t>GCE PD, AWS EBS, </a:t>
            </a:r>
            <a:r>
              <a:rPr lang="pl-PL" sz="2800" dirty="0" err="1">
                <a:solidFill>
                  <a:schemeClr val="bg1"/>
                </a:solidFill>
              </a:rPr>
              <a:t>iSCSI</a:t>
            </a:r>
            <a:r>
              <a:rPr lang="pl-PL" sz="2800" dirty="0">
                <a:solidFill>
                  <a:schemeClr val="bg1"/>
                </a:solidFill>
              </a:rPr>
              <a:t>, </a:t>
            </a:r>
            <a:r>
              <a:rPr lang="pl-PL" sz="2800" dirty="0" err="1">
                <a:solidFill>
                  <a:schemeClr val="bg1"/>
                </a:solidFill>
              </a:rPr>
              <a:t>Fibre</a:t>
            </a:r>
            <a:r>
              <a:rPr lang="pl-PL" sz="2800" dirty="0">
                <a:solidFill>
                  <a:schemeClr val="bg1"/>
                </a:solidFill>
              </a:rPr>
              <a:t> Channel, etc.</a:t>
            </a:r>
          </a:p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</a:rPr>
              <a:t>File on Block Storage</a:t>
            </a:r>
          </a:p>
          <a:p>
            <a:pPr>
              <a:buClr>
                <a:schemeClr val="accent1"/>
              </a:buClr>
            </a:pP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Clr>
                <a:schemeClr val="accent1"/>
              </a:buClr>
              <a:buNone/>
            </a:pP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Data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Path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Standarized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Posix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SCSI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Storage -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options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736833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943311"/>
          </a:xfrm>
        </p:spPr>
        <p:txBody>
          <a:bodyPr numCol="2">
            <a:normAutofit fontScale="47500" lnSpcReduction="20000"/>
          </a:bodyPr>
          <a:lstStyle/>
          <a:p>
            <a:pPr marL="0" indent="0">
              <a:buClr>
                <a:schemeClr val="accent1"/>
              </a:buClr>
              <a:buNone/>
            </a:pPr>
            <a:r>
              <a:rPr lang="pl-PL" sz="6200" dirty="0">
                <a:solidFill>
                  <a:schemeClr val="accent2"/>
                </a:solidFill>
              </a:rPr>
              <a:t>Remote Storage</a:t>
            </a:r>
            <a:r>
              <a:rPr lang="pl-PL" sz="6200" dirty="0"/>
              <a:t> </a:t>
            </a:r>
          </a:p>
          <a:p>
            <a:r>
              <a:rPr lang="en-GB" sz="2900" dirty="0" err="1">
                <a:solidFill>
                  <a:schemeClr val="bg1"/>
                </a:solidFill>
              </a:rPr>
              <a:t>GCEPersistentDisk</a:t>
            </a:r>
            <a:endParaRPr lang="en-GB" sz="2900" dirty="0">
              <a:solidFill>
                <a:schemeClr val="bg1"/>
              </a:solidFill>
            </a:endParaRPr>
          </a:p>
          <a:p>
            <a:r>
              <a:rPr lang="en-GB" sz="2900" dirty="0" err="1">
                <a:solidFill>
                  <a:schemeClr val="bg1"/>
                </a:solidFill>
              </a:rPr>
              <a:t>AWSElasticBlockStore</a:t>
            </a:r>
            <a:endParaRPr lang="en-GB" sz="2900" dirty="0">
              <a:solidFill>
                <a:schemeClr val="bg1"/>
              </a:solidFill>
            </a:endParaRPr>
          </a:p>
          <a:p>
            <a:r>
              <a:rPr lang="en-GB" sz="2900" dirty="0" err="1">
                <a:solidFill>
                  <a:schemeClr val="bg1"/>
                </a:solidFill>
              </a:rPr>
              <a:t>AzureFile</a:t>
            </a:r>
            <a:endParaRPr lang="en-GB" sz="2900" dirty="0">
              <a:solidFill>
                <a:schemeClr val="bg1"/>
              </a:solidFill>
            </a:endParaRPr>
          </a:p>
          <a:p>
            <a:r>
              <a:rPr lang="en-GB" sz="2900" dirty="0" err="1">
                <a:solidFill>
                  <a:schemeClr val="bg1"/>
                </a:solidFill>
              </a:rPr>
              <a:t>AzureDisk</a:t>
            </a:r>
            <a:endParaRPr lang="en-GB" sz="2900" dirty="0">
              <a:solidFill>
                <a:schemeClr val="bg1"/>
              </a:solidFill>
            </a:endParaRPr>
          </a:p>
          <a:p>
            <a:r>
              <a:rPr lang="en-GB" sz="2900" dirty="0">
                <a:solidFill>
                  <a:schemeClr val="bg1"/>
                </a:solidFill>
              </a:rPr>
              <a:t>CSI</a:t>
            </a:r>
          </a:p>
          <a:p>
            <a:r>
              <a:rPr lang="en-GB" sz="2900" dirty="0">
                <a:solidFill>
                  <a:schemeClr val="bg1"/>
                </a:solidFill>
              </a:rPr>
              <a:t>FC (Fibre Channel)</a:t>
            </a:r>
          </a:p>
          <a:p>
            <a:r>
              <a:rPr lang="en-GB" sz="2900" dirty="0" err="1">
                <a:solidFill>
                  <a:schemeClr val="bg1"/>
                </a:solidFill>
              </a:rPr>
              <a:t>FlexVolume</a:t>
            </a:r>
            <a:endParaRPr lang="en-GB" sz="2900" dirty="0">
              <a:solidFill>
                <a:schemeClr val="bg1"/>
              </a:solidFill>
            </a:endParaRPr>
          </a:p>
          <a:p>
            <a:r>
              <a:rPr lang="en-GB" sz="2900" dirty="0" err="1">
                <a:solidFill>
                  <a:schemeClr val="bg1"/>
                </a:solidFill>
              </a:rPr>
              <a:t>Flocker</a:t>
            </a:r>
            <a:endParaRPr lang="en-GB" sz="2900" dirty="0">
              <a:solidFill>
                <a:schemeClr val="bg1"/>
              </a:solidFill>
            </a:endParaRPr>
          </a:p>
          <a:p>
            <a:r>
              <a:rPr lang="en-GB" sz="2900" dirty="0">
                <a:solidFill>
                  <a:schemeClr val="bg1"/>
                </a:solidFill>
              </a:rPr>
              <a:t>NFS</a:t>
            </a:r>
          </a:p>
          <a:p>
            <a:r>
              <a:rPr lang="en-GB" sz="2900" dirty="0">
                <a:solidFill>
                  <a:schemeClr val="bg1"/>
                </a:solidFill>
              </a:rPr>
              <a:t>iSCSI</a:t>
            </a:r>
          </a:p>
          <a:p>
            <a:r>
              <a:rPr lang="en-GB" sz="2900" dirty="0">
                <a:solidFill>
                  <a:schemeClr val="bg1"/>
                </a:solidFill>
              </a:rPr>
              <a:t>RBD (</a:t>
            </a:r>
            <a:r>
              <a:rPr lang="en-GB" sz="2900" dirty="0" err="1">
                <a:solidFill>
                  <a:schemeClr val="bg1"/>
                </a:solidFill>
              </a:rPr>
              <a:t>Ceph</a:t>
            </a:r>
            <a:r>
              <a:rPr lang="en-GB" sz="2900" dirty="0">
                <a:solidFill>
                  <a:schemeClr val="bg1"/>
                </a:solidFill>
              </a:rPr>
              <a:t> Block Device)</a:t>
            </a:r>
          </a:p>
          <a:p>
            <a:r>
              <a:rPr lang="en-GB" sz="2900" dirty="0" err="1">
                <a:solidFill>
                  <a:schemeClr val="bg1"/>
                </a:solidFill>
              </a:rPr>
              <a:t>CephFS</a:t>
            </a:r>
            <a:endParaRPr lang="en-GB" sz="2900" dirty="0">
              <a:solidFill>
                <a:schemeClr val="bg1"/>
              </a:solidFill>
            </a:endParaRPr>
          </a:p>
          <a:p>
            <a:r>
              <a:rPr lang="en-GB" sz="2900" dirty="0">
                <a:solidFill>
                  <a:schemeClr val="bg1"/>
                </a:solidFill>
              </a:rPr>
              <a:t>Cinder (OpenStack block storage)</a:t>
            </a:r>
          </a:p>
          <a:p>
            <a:r>
              <a:rPr lang="en-GB" sz="2900" dirty="0" err="1">
                <a:solidFill>
                  <a:schemeClr val="bg1"/>
                </a:solidFill>
              </a:rPr>
              <a:t>Glusterfs</a:t>
            </a:r>
            <a:endParaRPr lang="en-GB" sz="2900" dirty="0">
              <a:solidFill>
                <a:schemeClr val="bg1"/>
              </a:solidFill>
            </a:endParaRPr>
          </a:p>
          <a:p>
            <a:r>
              <a:rPr lang="en-GB" sz="2900" dirty="0" err="1">
                <a:solidFill>
                  <a:schemeClr val="bg1"/>
                </a:solidFill>
              </a:rPr>
              <a:t>VsphereVolume</a:t>
            </a:r>
            <a:endParaRPr lang="en-GB" sz="2900" dirty="0">
              <a:solidFill>
                <a:schemeClr val="bg1"/>
              </a:solidFill>
            </a:endParaRPr>
          </a:p>
          <a:p>
            <a:r>
              <a:rPr lang="en-GB" sz="2900" dirty="0" err="1">
                <a:solidFill>
                  <a:schemeClr val="bg1"/>
                </a:solidFill>
              </a:rPr>
              <a:t>Quobyte</a:t>
            </a:r>
            <a:r>
              <a:rPr lang="en-GB" sz="2900" dirty="0">
                <a:solidFill>
                  <a:schemeClr val="bg1"/>
                </a:solidFill>
              </a:rPr>
              <a:t> Volumes</a:t>
            </a:r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 err="1">
                <a:solidFill>
                  <a:schemeClr val="accent2"/>
                </a:solidFill>
              </a:rPr>
              <a:t>Ephemeral</a:t>
            </a:r>
            <a:r>
              <a:rPr lang="pl-PL" sz="6200" dirty="0">
                <a:solidFill>
                  <a:schemeClr val="accent2"/>
                </a:solidFill>
              </a:rPr>
              <a:t> Storage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</a:rPr>
              <a:t>EmptyDir</a:t>
            </a:r>
            <a:endParaRPr lang="pl-PL" sz="4000" dirty="0">
              <a:solidFill>
                <a:schemeClr val="bg1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1"/>
                </a:solidFill>
              </a:rPr>
              <a:t>Expose </a:t>
            </a:r>
            <a:r>
              <a:rPr lang="pl-PL" sz="4000" dirty="0" err="1">
                <a:solidFill>
                  <a:schemeClr val="bg1"/>
                </a:solidFill>
              </a:rPr>
              <a:t>Kubernetes</a:t>
            </a:r>
            <a:r>
              <a:rPr lang="pl-PL" sz="4000" dirty="0">
                <a:solidFill>
                  <a:schemeClr val="bg1"/>
                </a:solidFill>
              </a:rPr>
              <a:t> API</a:t>
            </a:r>
          </a:p>
          <a:p>
            <a:pPr lvl="1">
              <a:buClr>
                <a:schemeClr val="accent1"/>
              </a:buClr>
            </a:pPr>
            <a:r>
              <a:rPr lang="pl-PL" sz="3600" dirty="0" err="1">
                <a:solidFill>
                  <a:schemeClr val="bg1"/>
                </a:solidFill>
              </a:rPr>
              <a:t>Secret</a:t>
            </a:r>
            <a:endParaRPr lang="pl-PL" sz="3600" dirty="0">
              <a:solidFill>
                <a:schemeClr val="bg1"/>
              </a:solidFill>
            </a:endParaRPr>
          </a:p>
          <a:p>
            <a:pPr lvl="1">
              <a:buClr>
                <a:schemeClr val="accent1"/>
              </a:buClr>
            </a:pPr>
            <a:r>
              <a:rPr lang="pl-PL" sz="3600" dirty="0" err="1">
                <a:solidFill>
                  <a:schemeClr val="bg1"/>
                </a:solidFill>
              </a:rPr>
              <a:t>ConfigMap</a:t>
            </a:r>
            <a:endParaRPr lang="pl-PL" sz="3600" dirty="0">
              <a:solidFill>
                <a:schemeClr val="bg1"/>
              </a:solidFill>
            </a:endParaRPr>
          </a:p>
          <a:p>
            <a:pPr lvl="1">
              <a:buClr>
                <a:schemeClr val="accent1"/>
              </a:buClr>
            </a:pPr>
            <a:r>
              <a:rPr lang="pl-PL" sz="3600" dirty="0" err="1">
                <a:solidFill>
                  <a:schemeClr val="bg1"/>
                </a:solidFill>
              </a:rPr>
              <a:t>DownwardAPI</a:t>
            </a: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>
              <a:buClr>
                <a:schemeClr val="accent1"/>
              </a:buClr>
            </a:pP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 err="1">
                <a:solidFill>
                  <a:schemeClr val="accent2"/>
                </a:solidFill>
              </a:rPr>
              <a:t>Local</a:t>
            </a:r>
            <a:r>
              <a:rPr lang="pl-PL" sz="6200" dirty="0">
                <a:solidFill>
                  <a:schemeClr val="accent2"/>
                </a:solidFill>
              </a:rPr>
              <a:t> </a:t>
            </a:r>
            <a:r>
              <a:rPr lang="pl-PL" sz="6200" dirty="0" err="1">
                <a:solidFill>
                  <a:schemeClr val="accent2"/>
                </a:solidFill>
              </a:rPr>
              <a:t>Persistent</a:t>
            </a:r>
            <a:r>
              <a:rPr lang="pl-PL" sz="6200" dirty="0">
                <a:solidFill>
                  <a:schemeClr val="accent2"/>
                </a:solidFill>
              </a:rPr>
              <a:t> Volume</a:t>
            </a:r>
          </a:p>
          <a:p>
            <a:pPr marL="0" indent="0">
              <a:buClr>
                <a:schemeClr val="accent1"/>
              </a:buClr>
              <a:buNone/>
            </a:pPr>
            <a:endParaRPr lang="pl-PL" sz="4000" dirty="0"/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>
                <a:solidFill>
                  <a:schemeClr val="accent2"/>
                </a:solidFill>
              </a:rPr>
              <a:t>Out-of-</a:t>
            </a:r>
            <a:r>
              <a:rPr lang="pl-PL" sz="6200" dirty="0" err="1">
                <a:solidFill>
                  <a:schemeClr val="accent2"/>
                </a:solidFill>
              </a:rPr>
              <a:t>Tree</a:t>
            </a:r>
            <a:endParaRPr lang="pl-PL" sz="6200" dirty="0"/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</a:rPr>
              <a:t>FlexVolume</a:t>
            </a:r>
            <a:r>
              <a:rPr lang="pl-PL" sz="4000" dirty="0">
                <a:solidFill>
                  <a:schemeClr val="bg1"/>
                </a:solidFill>
              </a:rPr>
              <a:t> (</a:t>
            </a:r>
            <a:r>
              <a:rPr lang="pl-PL" sz="4000" dirty="0" err="1">
                <a:solidFill>
                  <a:schemeClr val="bg1"/>
                </a:solidFill>
              </a:rPr>
              <a:t>exec</a:t>
            </a:r>
            <a:r>
              <a:rPr lang="pl-PL" sz="4000" dirty="0">
                <a:solidFill>
                  <a:schemeClr val="bg1"/>
                </a:solidFill>
              </a:rPr>
              <a:t> a </a:t>
            </a:r>
            <a:r>
              <a:rPr lang="pl-PL" sz="4000" dirty="0" err="1">
                <a:solidFill>
                  <a:schemeClr val="bg1"/>
                </a:solidFill>
              </a:rPr>
              <a:t>binary</a:t>
            </a:r>
            <a:r>
              <a:rPr lang="pl-PL" sz="4000" dirty="0">
                <a:solidFill>
                  <a:schemeClr val="bg1"/>
                </a:solidFill>
              </a:rPr>
              <a:t>)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1"/>
                </a:solidFill>
              </a:rPr>
              <a:t>CSI</a:t>
            </a:r>
          </a:p>
          <a:p>
            <a:pPr marL="0" indent="0">
              <a:buClr>
                <a:schemeClr val="accent1"/>
              </a:buClr>
              <a:buNone/>
            </a:pPr>
            <a:endParaRPr lang="pl-PL" sz="4000" dirty="0">
              <a:solidFill>
                <a:schemeClr val="bg1"/>
              </a:solidFill>
            </a:endParaRPr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>
                <a:solidFill>
                  <a:schemeClr val="accent2"/>
                </a:solidFill>
              </a:rPr>
              <a:t>Host </a:t>
            </a:r>
            <a:r>
              <a:rPr lang="pl-PL" sz="6200" dirty="0" err="1">
                <a:solidFill>
                  <a:schemeClr val="accent2"/>
                </a:solidFill>
              </a:rPr>
              <a:t>path</a:t>
            </a:r>
            <a:endParaRPr lang="pl-PL" sz="6200" dirty="0">
              <a:solidFill>
                <a:schemeClr val="accent2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Plugins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50730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3688</TotalTime>
  <Words>3286</Words>
  <Application>Microsoft Macintosh PowerPoint</Application>
  <PresentationFormat>Widescreen</PresentationFormat>
  <Paragraphs>702</Paragraphs>
  <Slides>74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74</vt:i4>
      </vt:variant>
    </vt:vector>
  </HeadingPairs>
  <TitlesOfParts>
    <vt:vector size="81" baseType="lpstr">
      <vt:lpstr>Arial</vt:lpstr>
      <vt:lpstr>Calibri</vt:lpstr>
      <vt:lpstr>Calibri Light</vt:lpstr>
      <vt:lpstr>Menlo</vt:lpstr>
      <vt:lpstr>Roboto</vt:lpstr>
      <vt:lpstr>Roboto Medium</vt:lpstr>
      <vt:lpstr>Office Theme</vt:lpstr>
      <vt:lpstr>Kubernetes Storage – myths, facts and tips </vt:lpstr>
      <vt:lpstr>whoami</vt:lpstr>
      <vt:lpstr>Agenda</vt:lpstr>
      <vt:lpstr>github.com/mateuszdyminski/storage</vt:lpstr>
      <vt:lpstr>Database in Pod</vt:lpstr>
      <vt:lpstr>Problems with stateful containers</vt:lpstr>
      <vt:lpstr>Volume Plugin</vt:lpstr>
      <vt:lpstr>Kubernetes Storage - options </vt:lpstr>
      <vt:lpstr>Kubernetes Volumes Plugins</vt:lpstr>
      <vt:lpstr>Ephemeral Storage</vt:lpstr>
      <vt:lpstr>Ephemeral Storage</vt:lpstr>
      <vt:lpstr>Ephemeral Storage - EmptyDir</vt:lpstr>
      <vt:lpstr>Ephemeral Storage</vt:lpstr>
      <vt:lpstr>Ephemeral Storage – ConfigMap</vt:lpstr>
      <vt:lpstr>Remote Storage</vt:lpstr>
      <vt:lpstr>Remote Storage – EBS example</vt:lpstr>
      <vt:lpstr>PowerPoint Presentation</vt:lpstr>
      <vt:lpstr>Persistent Volume  Persistent Volume Claim</vt:lpstr>
      <vt:lpstr>Persistent Volume  Persistent Volume Claim</vt:lpstr>
      <vt:lpstr>Pod mounts PersistentVolumeClaim into container(s)</vt:lpstr>
      <vt:lpstr>PersistentVolumeClaim = request for storage</vt:lpstr>
      <vt:lpstr>PersistentVolumeClaim (PVC) </vt:lpstr>
      <vt:lpstr>PersistentVolume</vt:lpstr>
      <vt:lpstr>PersistentVolume</vt:lpstr>
      <vt:lpstr>PersistentVolume</vt:lpstr>
      <vt:lpstr>PersistentVolume</vt:lpstr>
      <vt:lpstr>PersistentVolume</vt:lpstr>
      <vt:lpstr>PV and PVC step by step</vt:lpstr>
      <vt:lpstr>PV and PVC step by step</vt:lpstr>
      <vt:lpstr>PV and PVC step by step</vt:lpstr>
      <vt:lpstr>PV and PVC step by step</vt:lpstr>
      <vt:lpstr>PV and PVC step by step</vt:lpstr>
      <vt:lpstr>Dynamic provisioning</vt:lpstr>
      <vt:lpstr>Dynamic provisioning</vt:lpstr>
      <vt:lpstr>StorageClass</vt:lpstr>
      <vt:lpstr>StorageClass</vt:lpstr>
      <vt:lpstr>StorageClass</vt:lpstr>
      <vt:lpstr>StorageClass</vt:lpstr>
      <vt:lpstr>Dynamic Provisioning Step by Step</vt:lpstr>
      <vt:lpstr>Dynamic Provisioning – mysql yaml</vt:lpstr>
      <vt:lpstr>Dynamic Provisioning – PVC yaml</vt:lpstr>
      <vt:lpstr>Dynamic Provisioning - step by step</vt:lpstr>
      <vt:lpstr>Dynamic Provisioning - step by step</vt:lpstr>
      <vt:lpstr>Dynamic Provisioning - step by step</vt:lpstr>
      <vt:lpstr>Dynamic Provisioning - step by step</vt:lpstr>
      <vt:lpstr>PV and PVC release</vt:lpstr>
      <vt:lpstr>PersistentVolume – Release</vt:lpstr>
      <vt:lpstr>Stateful applications</vt:lpstr>
      <vt:lpstr>Deployment</vt:lpstr>
      <vt:lpstr>Deployment</vt:lpstr>
      <vt:lpstr>Deployment</vt:lpstr>
      <vt:lpstr>StatefulSet</vt:lpstr>
      <vt:lpstr>StatefulSet</vt:lpstr>
      <vt:lpstr>StatefulSet vs Deployment</vt:lpstr>
      <vt:lpstr>Kubernetes Volumes Plugins</vt:lpstr>
      <vt:lpstr>Local Volumes</vt:lpstr>
      <vt:lpstr>PowerPoint Presentation</vt:lpstr>
      <vt:lpstr>CSI = Container Storage Interface</vt:lpstr>
      <vt:lpstr>Before CSI</vt:lpstr>
      <vt:lpstr>Before CSI - problems</vt:lpstr>
      <vt:lpstr>CSI concept</vt:lpstr>
      <vt:lpstr>CSI exmaple</vt:lpstr>
      <vt:lpstr>CSI – materials</vt:lpstr>
      <vt:lpstr>Storage features</vt:lpstr>
      <vt:lpstr>Resize of PV</vt:lpstr>
      <vt:lpstr>Snapshots</vt:lpstr>
      <vt:lpstr>PowerPoint Presentation</vt:lpstr>
      <vt:lpstr>Myth 1: Applications in containers must be stateless</vt:lpstr>
      <vt:lpstr>Myth 2: Writes done by container apps are slow</vt:lpstr>
      <vt:lpstr>Myth 3: Storing data on k8s requires remote distributed storage</vt:lpstr>
      <vt:lpstr>Myth 4: Never run DB on k8s</vt:lpstr>
      <vt:lpstr>Summary</vt:lpstr>
      <vt:lpstr>Takeaways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Kubernetes Storage</dc:title>
  <dc:creator>Dyminski, Mateusz (Nokia - PL/Wroclaw)</dc:creator>
  <cp:lastModifiedBy>Dyminski, Mateusz (Nokia - PL/Wroclaw)</cp:lastModifiedBy>
  <cp:revision>29</cp:revision>
  <cp:lastPrinted>2019-09-09T13:17:00Z</cp:lastPrinted>
  <dcterms:created xsi:type="dcterms:W3CDTF">2019-09-09T07:47:50Z</dcterms:created>
  <dcterms:modified xsi:type="dcterms:W3CDTF">2020-09-15T09:49:58Z</dcterms:modified>
</cp:coreProperties>
</file>